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80" r:id="rId3"/>
    <p:sldMasterId id="2147483816" r:id="rId4"/>
  </p:sldMasterIdLst>
  <p:notesMasterIdLst>
    <p:notesMasterId r:id="rId18"/>
  </p:notesMasterIdLst>
  <p:sldIdLst>
    <p:sldId id="256" r:id="rId5"/>
    <p:sldId id="258" r:id="rId6"/>
    <p:sldId id="259" r:id="rId7"/>
    <p:sldId id="260" r:id="rId8"/>
    <p:sldId id="261" r:id="rId9"/>
    <p:sldId id="262" r:id="rId10"/>
    <p:sldId id="291" r:id="rId11"/>
    <p:sldId id="293" r:id="rId12"/>
    <p:sldId id="275" r:id="rId13"/>
    <p:sldId id="276" r:id="rId14"/>
    <p:sldId id="286" r:id="rId15"/>
    <p:sldId id="294" r:id="rId16"/>
    <p:sldId id="28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FF0000"/>
    <a:srgbClr val="0000FF"/>
    <a:srgbClr val="E6FE54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D2D17-2DFF-47C8-A6BE-C243DBE6AAF3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5D319-C83A-41B1-8FF5-C87933BA0A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9442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5D319-C83A-41B1-8FF5-C87933BA0A7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diamond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amond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amond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amond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amond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amond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amond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amond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amond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amond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diamond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diamond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D96B6B-41B4-4752-B877-2C8D6B1D987C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69FBE4-64FC-4956-AFED-879106F4B86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diamond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judulpenelitian/datakerusakanlaptop/merk-laptop-terbaik-dalam-hal-tahan.html/%20diakses%2015%20Januari%202012)%0d%0d" TargetMode="External"/><Relationship Id="rId2" Type="http://schemas.openxmlformats.org/officeDocument/2006/relationships/hyperlink" Target="http://blog.fastncheap.com/mengenal-kerusakan-laptop-dan-cara-memperbaikinya/" TargetMode="Externa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5.xml"/><Relationship Id="rId7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slide" Target="slide9.xml"/><Relationship Id="rId5" Type="http://schemas.openxmlformats.org/officeDocument/2006/relationships/slide" Target="slide10.xml"/><Relationship Id="rId10" Type="http://schemas.openxmlformats.org/officeDocument/2006/relationships/image" Target="../media/image8.emf"/><Relationship Id="rId4" Type="http://schemas.openxmlformats.org/officeDocument/2006/relationships/slide" Target="slide11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>
                        <a14:foregroundMark x1="52269" y1="3125" x2="95126" y2="34375"/>
                        <a14:foregroundMark x1="51933" y1="2206" x2="3025" y2="36397"/>
                        <a14:foregroundMark x1="4202" y1="36949" x2="20000" y2="91544"/>
                        <a14:foregroundMark x1="20672" y1="89890" x2="78992" y2="89890"/>
                        <a14:foregroundMark x1="95630" y1="35662" x2="81176" y2="86581"/>
                        <a14:foregroundMark x1="92101" y1="64522" x2="79664" y2="93750"/>
                        <a14:foregroundMark x1="97143" y1="43382" x2="91933" y2="64706"/>
                        <a14:foregroundMark x1="46387" y1="1838" x2="46387" y2="1838"/>
                        <a14:foregroundMark x1="3025" y1="32353" x2="3025" y2="32353"/>
                        <a14:foregroundMark x1="46050" y1="1838" x2="21176" y2="17096"/>
                        <a14:foregroundMark x1="21176" y1="17096" x2="3193" y2="32169"/>
                        <a14:foregroundMark x1="3193" y1="32169" x2="3193" y2="32169"/>
                        <a14:foregroundMark x1="3361" y1="32721" x2="840" y2="37316"/>
                        <a14:foregroundMark x1="1008" y1="37684" x2="2017" y2="49265"/>
                        <a14:foregroundMark x1="2017" y1="49265" x2="2017" y2="49265"/>
                        <a14:foregroundMark x1="2017" y1="50000" x2="8067" y2="71507"/>
                        <a14:foregroundMark x1="7899" y1="71875" x2="14790" y2="89522"/>
                        <a14:foregroundMark x1="14454" y1="89338" x2="17983" y2="94485"/>
                        <a14:foregroundMark x1="17815" y1="94118" x2="21513" y2="96140"/>
                        <a14:foregroundMark x1="21176" y1="96140" x2="31933" y2="98346"/>
                        <a14:foregroundMark x1="32101" y1="98897" x2="43697" y2="98897"/>
                        <a14:foregroundMark x1="43529" y1="98529" x2="54118" y2="98897"/>
                        <a14:foregroundMark x1="54118" y1="98897" x2="54118" y2="98897"/>
                        <a14:foregroundMark x1="54286" y1="98897" x2="63697" y2="98529"/>
                        <a14:foregroundMark x1="63697" y1="98346" x2="73277" y2="97978"/>
                        <a14:foregroundMark x1="72773" y1="98346" x2="79328" y2="95588"/>
                        <a14:foregroundMark x1="79328" y1="95588" x2="79328" y2="95588"/>
                        <a14:foregroundMark x1="78824" y1="95956" x2="81681" y2="92647"/>
                        <a14:foregroundMark x1="82017" y1="92279" x2="89580" y2="75368"/>
                        <a14:foregroundMark x1="89748" y1="75735" x2="97647" y2="49265"/>
                        <a14:foregroundMark x1="97815" y1="49449" x2="98655" y2="42279"/>
                        <a14:foregroundMark x1="98655" y1="41912" x2="98655" y2="37684"/>
                        <a14:foregroundMark x1="98487" y1="37868" x2="93613" y2="31066"/>
                        <a14:foregroundMark x1="93445" y1="31066" x2="73613" y2="13971"/>
                        <a14:foregroundMark x1="73782" y1="14154" x2="60672" y2="5147"/>
                        <a14:foregroundMark x1="60672" y1="5147" x2="60672" y2="5147"/>
                        <a14:foregroundMark x1="60504" y1="4963" x2="51429" y2="735"/>
                        <a14:foregroundMark x1="50756" y1="919" x2="46218" y2="1654"/>
                        <a14:foregroundMark x1="43193" y1="6250" x2="6050" y2="32904"/>
                        <a14:foregroundMark x1="2353" y1="38971" x2="9412" y2="72978"/>
                        <a14:foregroundMark x1="10420" y1="74632" x2="18487" y2="92831"/>
                        <a14:foregroundMark x1="23866" y1="95037" x2="45546" y2="97426"/>
                        <a14:foregroundMark x1="42353" y1="96140" x2="74790" y2="94853"/>
                        <a14:foregroundMark x1="20504" y1="36213" x2="45546" y2="16728"/>
                        <a14:foregroundMark x1="26387" y1="24265" x2="35630" y2="22426"/>
                        <a14:foregroundMark x1="34958" y1="17831" x2="43361" y2="25000"/>
                        <a14:foregroundMark x1="43529" y1="13971" x2="61176" y2="23346"/>
                        <a14:foregroundMark x1="46050" y1="17279" x2="58655" y2="38971"/>
                        <a14:foregroundMark x1="57143" y1="17647" x2="88403" y2="43934"/>
                        <a14:foregroundMark x1="56807" y1="15074" x2="84034" y2="33824"/>
                        <a14:foregroundMark x1="79328" y1="37684" x2="82353" y2="74265"/>
                        <a14:foregroundMark x1="81008" y1="38419" x2="86387" y2="67463"/>
                        <a14:foregroundMark x1="83025" y1="69301" x2="63697" y2="89522"/>
                        <a14:foregroundMark x1="17311" y1="56618" x2="22185" y2="83088"/>
                        <a14:foregroundMark x1="24538" y1="79596" x2="42689" y2="91544"/>
                        <a14:foregroundMark x1="19832" y1="33272" x2="14286" y2="59926"/>
                        <a14:foregroundMark x1="24874" y1="71507" x2="54622" y2="91176"/>
                        <a14:foregroundMark x1="47731" y1="67647" x2="60840" y2="90074"/>
                      </a14:backgroundRemoval>
                    </a14:imgEffect>
                    <a14:imgEffect>
                      <a14:artisticCrisscrossEtching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496" y="857232"/>
            <a:ext cx="1120031" cy="1061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14612" y="1785926"/>
            <a:ext cx="40429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Usulan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Penelitian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6781" y="234888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/>
              <a:t>SISTEM </a:t>
            </a:r>
            <a:r>
              <a:rPr lang="en-US" sz="2000" b="1" dirty="0" smtClean="0"/>
              <a:t>PAKAR </a:t>
            </a:r>
            <a:r>
              <a:rPr lang="en-US" sz="2000" b="1" i="1" dirty="0" smtClean="0"/>
              <a:t>TROUBLESHOOTING</a:t>
            </a:r>
            <a:r>
              <a:rPr lang="en-US" sz="2000" b="1" dirty="0" smtClean="0"/>
              <a:t> LAPTOP BERBASIS </a:t>
            </a:r>
            <a:r>
              <a:rPr lang="en-US" sz="2000" b="1" i="1" dirty="0" smtClean="0"/>
              <a:t>WEBSITE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Studi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Kasus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Pada</a:t>
            </a:r>
            <a:r>
              <a:rPr lang="en-US" sz="2000" b="1" dirty="0" smtClean="0"/>
              <a:t> CV. </a:t>
            </a:r>
            <a:r>
              <a:rPr lang="en-US" sz="2000" b="1" dirty="0" err="1" smtClean="0"/>
              <a:t>Juve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Komputer</a:t>
            </a:r>
            <a:r>
              <a:rPr lang="en-US" sz="2000" b="1" dirty="0" smtClean="0"/>
              <a:t>)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868167" y="4653136"/>
            <a:ext cx="3394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AlgerianBasD" pitchFamily="82" charset="0"/>
              </a:rPr>
              <a:t>FAKULTAS ILMU KOMPUTER</a:t>
            </a:r>
            <a:endParaRPr lang="en-US" sz="2000" b="1" dirty="0">
              <a:solidFill>
                <a:srgbClr val="002060"/>
              </a:solidFill>
              <a:latin typeface="AlgerianBasD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4972670"/>
            <a:ext cx="4162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AlgerianBasD" pitchFamily="82" charset="0"/>
              </a:rPr>
              <a:t>UNIVERSITAS ICHSAN GORONTALO</a:t>
            </a:r>
            <a:endParaRPr lang="en-US" sz="2000" b="1" dirty="0">
              <a:solidFill>
                <a:srgbClr val="002060"/>
              </a:solidFill>
              <a:latin typeface="AlgerianBasD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6622" y="5310480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AlgerianBasD" pitchFamily="82" charset="0"/>
              </a:rPr>
              <a:t>2012</a:t>
            </a:r>
            <a:endParaRPr lang="en-US" sz="2000" b="1" dirty="0">
              <a:solidFill>
                <a:srgbClr val="002060"/>
              </a:solidFill>
              <a:latin typeface="AlgerianBasD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5528" y="3526908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Oleh</a:t>
            </a:r>
            <a:r>
              <a:rPr lang="en-US" dirty="0" smtClean="0">
                <a:solidFill>
                  <a:srgbClr val="002060"/>
                </a:solidFill>
              </a:rPr>
              <a:t> :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0361" y="3824802"/>
            <a:ext cx="2878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HARIS M TOLAGO</a:t>
            </a:r>
            <a:endParaRPr lang="en-US" sz="2400" b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5879" y="418199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T3108100</a:t>
            </a:r>
            <a:endParaRPr kumimoji="0" lang="en-GB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4429124" y="6357958"/>
            <a:ext cx="428628" cy="285752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786050" y="2357430"/>
            <a:ext cx="3357586" cy="178595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+mj-lt"/>
              </a:rPr>
              <a:t>METODE PENELITIAN</a:t>
            </a:r>
            <a:endParaRPr lang="en-US" sz="3200" b="1" dirty="0">
              <a:latin typeface="+mj-lt"/>
            </a:endParaRPr>
          </a:p>
        </p:txBody>
      </p:sp>
      <p:sp>
        <p:nvSpPr>
          <p:cNvPr id="20" name="Down Arrow Callout 19"/>
          <p:cNvSpPr/>
          <p:nvPr/>
        </p:nvSpPr>
        <p:spPr>
          <a:xfrm rot="19918036">
            <a:off x="2186121" y="1368324"/>
            <a:ext cx="1714512" cy="1214446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56611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Tahap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Analisis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Down Arrow Callout 20"/>
          <p:cNvSpPr/>
          <p:nvPr/>
        </p:nvSpPr>
        <p:spPr>
          <a:xfrm rot="2079627">
            <a:off x="5050955" y="1379880"/>
            <a:ext cx="1714512" cy="1214446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56611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Tahap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Desain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Up Arrow Callout 22"/>
          <p:cNvSpPr/>
          <p:nvPr/>
        </p:nvSpPr>
        <p:spPr>
          <a:xfrm rot="18884089">
            <a:off x="5670642" y="3415771"/>
            <a:ext cx="1714512" cy="1214446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019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Tahap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Pembuatan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 rot="19918036">
            <a:off x="2882931" y="1903849"/>
            <a:ext cx="437940" cy="43088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 rot="2007515">
            <a:off x="5583189" y="1942387"/>
            <a:ext cx="437940" cy="43088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 rot="18884089">
            <a:off x="6130547" y="3578200"/>
            <a:ext cx="437940" cy="43088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Up Arrow Callout 13"/>
          <p:cNvSpPr/>
          <p:nvPr/>
        </p:nvSpPr>
        <p:spPr>
          <a:xfrm>
            <a:off x="3643306" y="4214818"/>
            <a:ext cx="1714512" cy="1214446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019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Tahap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Pengujian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76936" y="4264444"/>
            <a:ext cx="437940" cy="43088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6" name="Up Arrow Callout 15"/>
          <p:cNvSpPr/>
          <p:nvPr/>
        </p:nvSpPr>
        <p:spPr>
          <a:xfrm rot="2568771">
            <a:off x="1601638" y="3492629"/>
            <a:ext cx="1714512" cy="1214446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019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Tahap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Implementasi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 rot="2568771">
            <a:off x="2454319" y="3652313"/>
            <a:ext cx="437940" cy="43088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58204" cy="581772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err="1" smtClean="0"/>
              <a:t>Jadwal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Penelitian</a:t>
            </a:r>
            <a:endParaRPr lang="en-US" sz="4000" b="1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>
          <a:xfrm>
            <a:off x="4429124" y="6357958"/>
            <a:ext cx="428628" cy="285752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85852" y="1357299"/>
          <a:ext cx="7207207" cy="4319136"/>
        </p:xfrm>
        <a:graphic>
          <a:graphicData uri="http://schemas.openxmlformats.org/drawingml/2006/table">
            <a:tbl>
              <a:tblPr/>
              <a:tblGrid>
                <a:gridCol w="428628"/>
                <a:gridCol w="2132217"/>
                <a:gridCol w="287801"/>
                <a:gridCol w="287801"/>
                <a:gridCol w="239833"/>
                <a:gridCol w="239833"/>
                <a:gridCol w="239833"/>
                <a:gridCol w="265415"/>
                <a:gridCol w="303788"/>
                <a:gridCol w="303788"/>
                <a:gridCol w="303788"/>
                <a:gridCol w="303788"/>
                <a:gridCol w="303788"/>
                <a:gridCol w="303788"/>
                <a:gridCol w="327771"/>
                <a:gridCol w="327771"/>
                <a:gridCol w="303788"/>
                <a:gridCol w="303788"/>
              </a:tblGrid>
              <a:tr h="414342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NO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NAMA KEGIATAN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</a:rPr>
                        <a:t>2012</a:t>
                      </a:r>
                      <a:endParaRPr lang="en-US" sz="9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2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</a:rPr>
                        <a:t>Januari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</a:rPr>
                        <a:t>Februari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</a:rPr>
                        <a:t>Maret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April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29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Studi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pustaka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Observasi dan pengumpulan data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FFFFFF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Analisis system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Desain sistem dan kontruksi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Pengujian Sistem 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Implementasi 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Perbaikan system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Penyusunan laporan</a:t>
                      </a: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0508" marR="50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2976" y="-714404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DAFTAR PUSTAKA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357142"/>
            <a:ext cx="8676456" cy="6500858"/>
          </a:xfrm>
        </p:spPr>
        <p:txBody>
          <a:bodyPr>
            <a:noAutofit/>
          </a:bodyPr>
          <a:lstStyle/>
          <a:p>
            <a:r>
              <a:rPr lang="en-US" sz="1200" dirty="0" err="1" smtClean="0"/>
              <a:t>Amaliah</a:t>
            </a:r>
            <a:r>
              <a:rPr lang="en-US" sz="1200" dirty="0" smtClean="0"/>
              <a:t>, </a:t>
            </a:r>
            <a:r>
              <a:rPr lang="en-US" sz="1200" dirty="0" err="1" smtClean="0"/>
              <a:t>Bilqis</a:t>
            </a:r>
            <a:r>
              <a:rPr lang="en-US" sz="1200" dirty="0" smtClean="0"/>
              <a:t>, </a:t>
            </a:r>
            <a:r>
              <a:rPr lang="en-US" sz="1200" dirty="0" err="1" smtClean="0"/>
              <a:t>dkk</a:t>
            </a:r>
            <a:r>
              <a:rPr lang="id-ID" sz="1200" dirty="0" smtClean="0"/>
              <a:t>, 20</a:t>
            </a:r>
            <a:r>
              <a:rPr lang="en-US" sz="1200" dirty="0" smtClean="0"/>
              <a:t>11</a:t>
            </a:r>
            <a:r>
              <a:rPr lang="id-ID" sz="1200" dirty="0" smtClean="0"/>
              <a:t>, </a:t>
            </a:r>
            <a:r>
              <a:rPr lang="en-US" sz="1200" i="1" dirty="0" err="1" smtClean="0"/>
              <a:t>Sistem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Pakar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Berbasis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Kaidah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Dengan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Metode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Inferensi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Runut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Maju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Untuk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Pembagian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Pewarisan</a:t>
            </a:r>
            <a:r>
              <a:rPr lang="en-US" sz="1200" i="1" dirty="0" smtClean="0"/>
              <a:t> Islam </a:t>
            </a:r>
            <a:r>
              <a:rPr lang="en-US" sz="1200" i="1" dirty="0" err="1" smtClean="0"/>
              <a:t>Secara</a:t>
            </a:r>
            <a:r>
              <a:rPr lang="en-US" sz="1200" i="1" dirty="0" smtClean="0"/>
              <a:t> Online</a:t>
            </a:r>
            <a:r>
              <a:rPr lang="id-ID" sz="1200" dirty="0" smtClean="0"/>
              <a:t>, </a:t>
            </a:r>
            <a:r>
              <a:rPr lang="en-US" sz="1200" dirty="0" smtClean="0"/>
              <a:t>Surabaya</a:t>
            </a:r>
            <a:r>
              <a:rPr lang="id-ID" sz="1200" dirty="0" smtClean="0"/>
              <a:t> : </a:t>
            </a:r>
            <a:r>
              <a:rPr lang="en-US" sz="1200" dirty="0" smtClean="0"/>
              <a:t>ITS Surabaya.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Amsyah</a:t>
            </a:r>
            <a:r>
              <a:rPr lang="en-US" sz="1200" dirty="0" smtClean="0"/>
              <a:t>, </a:t>
            </a:r>
            <a:r>
              <a:rPr lang="en-US" sz="1200" dirty="0" err="1" smtClean="0"/>
              <a:t>Zulkifli</a:t>
            </a:r>
            <a:r>
              <a:rPr lang="en-US" sz="1200" dirty="0" smtClean="0"/>
              <a:t>,  1997, </a:t>
            </a:r>
            <a:r>
              <a:rPr lang="en-US" sz="1200" i="1" dirty="0" err="1" smtClean="0"/>
              <a:t>Manajemen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Sistem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Informasi</a:t>
            </a:r>
            <a:r>
              <a:rPr lang="en-US" sz="1200" i="1" dirty="0" smtClean="0"/>
              <a:t>, </a:t>
            </a:r>
            <a:r>
              <a:rPr lang="en-US" sz="1200" dirty="0" smtClean="0"/>
              <a:t>Semarang : </a:t>
            </a:r>
            <a:r>
              <a:rPr lang="en-US" sz="1200" dirty="0" err="1" smtClean="0"/>
              <a:t>Gramedia</a:t>
            </a:r>
            <a:r>
              <a:rPr lang="en-US" sz="1200" dirty="0" smtClean="0"/>
              <a:t> </a:t>
            </a:r>
            <a:r>
              <a:rPr lang="en-US" sz="1200" dirty="0" err="1" smtClean="0"/>
              <a:t>PustakaUtama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Arhami</a:t>
            </a:r>
            <a:r>
              <a:rPr lang="en-US" sz="1200" dirty="0" smtClean="0"/>
              <a:t>, Muhammad, 2005, </a:t>
            </a:r>
            <a:r>
              <a:rPr lang="en-US" sz="1200" i="1" dirty="0" err="1" smtClean="0"/>
              <a:t>Konsep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Dasar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Sistem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Pakar</a:t>
            </a:r>
            <a:r>
              <a:rPr lang="en-US" sz="1200" i="1" dirty="0" smtClean="0"/>
              <a:t>, </a:t>
            </a:r>
            <a:r>
              <a:rPr lang="en-US" sz="1200" dirty="0" smtClean="0"/>
              <a:t>Yogyakarta: </a:t>
            </a:r>
            <a:r>
              <a:rPr lang="en-US" sz="1200" dirty="0" err="1" smtClean="0"/>
              <a:t>Andi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Herlambang</a:t>
            </a:r>
            <a:r>
              <a:rPr lang="en-US" sz="1200" dirty="0" smtClean="0"/>
              <a:t>, Ferry, 2006, </a:t>
            </a:r>
            <a:r>
              <a:rPr lang="en-US" sz="1200" i="1" dirty="0" err="1" smtClean="0"/>
              <a:t>Desain</a:t>
            </a:r>
            <a:r>
              <a:rPr lang="en-US" sz="1200" i="1" dirty="0" smtClean="0"/>
              <a:t> Web </a:t>
            </a:r>
            <a:r>
              <a:rPr lang="en-US" sz="1200" i="1" dirty="0" err="1" smtClean="0"/>
              <a:t>Cantik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dengan</a:t>
            </a:r>
            <a:r>
              <a:rPr lang="en-US" sz="1200" i="1" dirty="0" smtClean="0"/>
              <a:t> Flash 8, </a:t>
            </a:r>
            <a:r>
              <a:rPr lang="en-US" sz="1200" dirty="0" smtClean="0"/>
              <a:t>Surabaya: PT </a:t>
            </a:r>
            <a:r>
              <a:rPr lang="en-US" sz="1200" dirty="0" err="1" smtClean="0"/>
              <a:t>Elex</a:t>
            </a:r>
            <a:r>
              <a:rPr lang="en-US" sz="1200" dirty="0" smtClean="0"/>
              <a:t> Media </a:t>
            </a:r>
            <a:r>
              <a:rPr lang="en-US" sz="1200" dirty="0" err="1" smtClean="0"/>
              <a:t>Komputindo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smtClean="0"/>
              <a:t>HM. </a:t>
            </a:r>
            <a:r>
              <a:rPr lang="en-US" sz="1200" dirty="0" err="1" smtClean="0"/>
              <a:t>Jogiyanto</a:t>
            </a:r>
            <a:r>
              <a:rPr lang="en-US" sz="1200" dirty="0" smtClean="0"/>
              <a:t>,  2005, </a:t>
            </a:r>
            <a:r>
              <a:rPr lang="en-US" sz="1200" i="1" dirty="0" err="1" smtClean="0"/>
              <a:t>Analisa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dan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Desain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Sistem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Informasi</a:t>
            </a:r>
            <a:r>
              <a:rPr lang="en-US" sz="1200" i="1" dirty="0" smtClean="0"/>
              <a:t> : </a:t>
            </a:r>
            <a:r>
              <a:rPr lang="en-US" sz="1200" i="1" dirty="0" err="1" smtClean="0"/>
              <a:t>Pendekatan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Terstruktur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Teori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dan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Praktek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Aplikasi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Bisnis</a:t>
            </a:r>
            <a:r>
              <a:rPr lang="en-US" sz="1200" dirty="0" smtClean="0"/>
              <a:t>, </a:t>
            </a:r>
            <a:r>
              <a:rPr lang="en-US" sz="1200" dirty="0" err="1" smtClean="0"/>
              <a:t>Yokyakarta</a:t>
            </a:r>
            <a:r>
              <a:rPr lang="en-US" sz="1200" dirty="0" smtClean="0"/>
              <a:t>: </a:t>
            </a:r>
            <a:r>
              <a:rPr lang="en-US" sz="1200" dirty="0" err="1" smtClean="0"/>
              <a:t>Andi</a:t>
            </a:r>
            <a:r>
              <a:rPr lang="en-US" sz="1200" dirty="0" smtClean="0"/>
              <a:t> </a:t>
            </a:r>
            <a:r>
              <a:rPr lang="en-US" sz="1200" dirty="0" err="1" smtClean="0"/>
              <a:t>Ofset</a:t>
            </a:r>
            <a:endParaRPr lang="en-US" sz="1200" dirty="0" smtClean="0"/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Kadir</a:t>
            </a:r>
            <a:r>
              <a:rPr lang="en-US" sz="1200" dirty="0" smtClean="0"/>
              <a:t>, Abdul, 2009, </a:t>
            </a:r>
            <a:r>
              <a:rPr lang="en-US" sz="1200" i="1" dirty="0" err="1" smtClean="0"/>
              <a:t>Mudah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Mempelajari</a:t>
            </a:r>
            <a:r>
              <a:rPr lang="en-US" sz="1200" i="1" dirty="0" smtClean="0"/>
              <a:t> Database </a:t>
            </a:r>
            <a:r>
              <a:rPr lang="en-US" sz="1200" i="1" dirty="0" err="1" smtClean="0"/>
              <a:t>MySQL</a:t>
            </a:r>
            <a:r>
              <a:rPr lang="en-US" sz="1200" i="1" dirty="0" smtClean="0"/>
              <a:t>, </a:t>
            </a:r>
            <a:r>
              <a:rPr lang="en-US" sz="1200" dirty="0" smtClean="0"/>
              <a:t>Yogyakarta: CV </a:t>
            </a:r>
            <a:r>
              <a:rPr lang="en-US" sz="1200" dirty="0" err="1" smtClean="0"/>
              <a:t>Andi</a:t>
            </a:r>
            <a:r>
              <a:rPr lang="en-US" sz="1200" dirty="0" smtClean="0"/>
              <a:t> Offset.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Kusrini</a:t>
            </a:r>
            <a:r>
              <a:rPr lang="en-US" sz="1200" dirty="0" smtClean="0"/>
              <a:t>,  2006, </a:t>
            </a:r>
            <a:r>
              <a:rPr lang="en-US" sz="1200" i="1" dirty="0" err="1" smtClean="0"/>
              <a:t>Sistem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Pakar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Teori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dan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Aplikasi</a:t>
            </a:r>
            <a:r>
              <a:rPr lang="en-US" sz="1200" i="1" dirty="0" smtClean="0"/>
              <a:t>, </a:t>
            </a:r>
            <a:r>
              <a:rPr lang="en-US" sz="1200" dirty="0" smtClean="0"/>
              <a:t>Yogyakarta : </a:t>
            </a:r>
            <a:r>
              <a:rPr lang="en-US" sz="1200" dirty="0" err="1" smtClean="0"/>
              <a:t>Andi</a:t>
            </a:r>
            <a:r>
              <a:rPr lang="en-US" sz="1200" dirty="0" smtClean="0"/>
              <a:t> Publisher.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Madscoms</a:t>
            </a:r>
            <a:r>
              <a:rPr lang="en-US" sz="1200" dirty="0" smtClean="0"/>
              <a:t>,  2008, </a:t>
            </a:r>
            <a:r>
              <a:rPr lang="en-US" sz="1200" i="1" dirty="0" err="1" smtClean="0"/>
              <a:t>Aplikasi</a:t>
            </a:r>
            <a:r>
              <a:rPr lang="en-US" sz="1200" i="1" dirty="0" smtClean="0"/>
              <a:t> Web Database </a:t>
            </a:r>
            <a:r>
              <a:rPr lang="en-US" sz="1200" i="1" dirty="0" err="1" smtClean="0"/>
              <a:t>Menggunakan</a:t>
            </a:r>
            <a:r>
              <a:rPr lang="en-US" sz="1200" i="1" dirty="0" smtClean="0"/>
              <a:t> Adobe Dreamweaver Cs3, </a:t>
            </a:r>
            <a:r>
              <a:rPr lang="en-US" sz="1200" dirty="0" smtClean="0"/>
              <a:t>Yogyakarta : </a:t>
            </a:r>
            <a:r>
              <a:rPr lang="en-US" sz="1200" dirty="0" err="1" smtClean="0"/>
              <a:t>Andi</a:t>
            </a:r>
            <a:r>
              <a:rPr lang="en-US" sz="1200" dirty="0" smtClean="0"/>
              <a:t> Offset.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Madscoms</a:t>
            </a:r>
            <a:r>
              <a:rPr lang="en-US" sz="1200" dirty="0" smtClean="0"/>
              <a:t>,  2008, </a:t>
            </a:r>
            <a:r>
              <a:rPr lang="en-US" sz="1200" i="1" dirty="0" err="1" smtClean="0"/>
              <a:t>Panduan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Lengkap</a:t>
            </a:r>
            <a:r>
              <a:rPr lang="en-US" sz="1200" i="1" dirty="0" smtClean="0"/>
              <a:t> Adobe Dreamweaver Cs3, </a:t>
            </a:r>
            <a:r>
              <a:rPr lang="en-US" sz="1200" dirty="0" smtClean="0"/>
              <a:t>Yogyakarta : </a:t>
            </a:r>
            <a:r>
              <a:rPr lang="en-US" sz="1200" dirty="0" err="1" smtClean="0"/>
              <a:t>Andi</a:t>
            </a:r>
            <a:r>
              <a:rPr lang="en-US" sz="1200" dirty="0" smtClean="0"/>
              <a:t> Offset.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Peranginangin</a:t>
            </a:r>
            <a:r>
              <a:rPr lang="en-US" sz="1200" dirty="0" smtClean="0"/>
              <a:t> </a:t>
            </a:r>
            <a:r>
              <a:rPr lang="en-US" sz="1200" dirty="0" err="1" smtClean="0"/>
              <a:t>Kasiman</a:t>
            </a:r>
            <a:r>
              <a:rPr lang="en-US" sz="1200" dirty="0" smtClean="0"/>
              <a:t>,  2006, </a:t>
            </a:r>
            <a:r>
              <a:rPr lang="en-US" sz="1200" i="1" dirty="0" err="1" smtClean="0"/>
              <a:t>Aplikasi</a:t>
            </a:r>
            <a:r>
              <a:rPr lang="en-US" sz="1200" i="1" dirty="0" smtClean="0"/>
              <a:t> Web </a:t>
            </a:r>
            <a:r>
              <a:rPr lang="en-US" sz="1200" i="1" dirty="0" err="1" smtClean="0"/>
              <a:t>dengan</a:t>
            </a:r>
            <a:r>
              <a:rPr lang="en-US" sz="1200" i="1" dirty="0" smtClean="0"/>
              <a:t> PHP </a:t>
            </a:r>
            <a:r>
              <a:rPr lang="en-US" sz="1200" i="1" dirty="0" err="1" smtClean="0"/>
              <a:t>dan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MySQL</a:t>
            </a:r>
            <a:r>
              <a:rPr lang="en-US" sz="1200" i="1" dirty="0" smtClean="0"/>
              <a:t>, </a:t>
            </a:r>
            <a:r>
              <a:rPr lang="en-US" sz="1200" dirty="0" smtClean="0"/>
              <a:t>Yogyakarta : </a:t>
            </a:r>
            <a:r>
              <a:rPr lang="en-US" sz="1200" dirty="0" err="1" smtClean="0"/>
              <a:t>Andi</a:t>
            </a:r>
            <a:r>
              <a:rPr lang="en-US" sz="1200" dirty="0" smtClean="0"/>
              <a:t> Offset.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Rohiman</a:t>
            </a:r>
            <a:r>
              <a:rPr lang="en-US" sz="1200" dirty="0" smtClean="0"/>
              <a:t>, </a:t>
            </a:r>
            <a:r>
              <a:rPr lang="en-US" sz="1200" dirty="0" err="1" smtClean="0"/>
              <a:t>Ario</a:t>
            </a:r>
            <a:r>
              <a:rPr lang="en-US" sz="1200" dirty="0" smtClean="0"/>
              <a:t>, 2011. </a:t>
            </a:r>
            <a:r>
              <a:rPr lang="en-US" sz="1200" i="1" dirty="0" err="1" smtClean="0"/>
              <a:t>Mengenal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kerusakan</a:t>
            </a:r>
            <a:r>
              <a:rPr lang="en-US" sz="1200" i="1" dirty="0" smtClean="0"/>
              <a:t> laptop </a:t>
            </a:r>
            <a:r>
              <a:rPr lang="en-US" sz="1200" i="1" dirty="0" err="1" smtClean="0"/>
              <a:t>dan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cara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memperbaikinya</a:t>
            </a:r>
            <a:r>
              <a:rPr lang="en-US" sz="1200" i="1" dirty="0" smtClean="0"/>
              <a:t>: (</a:t>
            </a:r>
            <a:r>
              <a:rPr lang="en-US" sz="1200" u="sng" dirty="0" smtClean="0">
                <a:hlinkClick r:id="rId2"/>
              </a:rPr>
              <a:t>http://blog.fastncheap.com/mengenal-kerusakan-laptop-dan-cara-memperbaikinya/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diakses</a:t>
            </a:r>
            <a:r>
              <a:rPr lang="en-US" sz="1200" i="1" dirty="0" smtClean="0"/>
              <a:t> 19 </a:t>
            </a:r>
            <a:r>
              <a:rPr lang="en-US" sz="1200" i="1" dirty="0" err="1" smtClean="0"/>
              <a:t>Oktober</a:t>
            </a:r>
            <a:r>
              <a:rPr lang="en-US" sz="1200" i="1" dirty="0" smtClean="0"/>
              <a:t> 2011)</a:t>
            </a:r>
            <a:endParaRPr lang="en-US" sz="1200" dirty="0" smtClean="0"/>
          </a:p>
          <a:p>
            <a:r>
              <a:rPr lang="en-US" sz="1200" dirty="0" smtClean="0"/>
              <a:t> </a:t>
            </a:r>
          </a:p>
          <a:p>
            <a:r>
              <a:rPr lang="en-US" sz="1200" dirty="0" err="1" smtClean="0"/>
              <a:t>Supriyanto</a:t>
            </a:r>
            <a:r>
              <a:rPr lang="en-US" sz="1200" dirty="0" smtClean="0"/>
              <a:t>, </a:t>
            </a:r>
            <a:r>
              <a:rPr lang="en-US" sz="1200" dirty="0" err="1" smtClean="0"/>
              <a:t>Eko</a:t>
            </a:r>
            <a:r>
              <a:rPr lang="en-US" sz="1200" dirty="0" smtClean="0"/>
              <a:t>, 2011. </a:t>
            </a:r>
            <a:r>
              <a:rPr lang="en-US" sz="1200" i="1" dirty="0" smtClean="0"/>
              <a:t>Data </a:t>
            </a:r>
            <a:r>
              <a:rPr lang="en-US" sz="1200" i="1" dirty="0" err="1" smtClean="0"/>
              <a:t>kerusakan</a:t>
            </a:r>
            <a:r>
              <a:rPr lang="en-US" sz="1200" i="1" dirty="0" smtClean="0"/>
              <a:t> laptop</a:t>
            </a:r>
            <a:r>
              <a:rPr lang="en-US" sz="1200" dirty="0" smtClean="0"/>
              <a:t> </a:t>
            </a:r>
            <a:r>
              <a:rPr lang="en-US" sz="1200" i="1" dirty="0" err="1" smtClean="0"/>
              <a:t>Merek</a:t>
            </a:r>
            <a:r>
              <a:rPr lang="en-US" sz="1200" i="1" dirty="0" smtClean="0"/>
              <a:t> laptop </a:t>
            </a:r>
            <a:r>
              <a:rPr lang="en-US" sz="1200" i="1" dirty="0" err="1" smtClean="0"/>
              <a:t>terbaik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dalam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hal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tahan</a:t>
            </a:r>
            <a:r>
              <a:rPr lang="en-US" sz="1200" i="1" dirty="0" smtClean="0"/>
              <a:t> lama: </a:t>
            </a:r>
            <a:r>
              <a:rPr lang="en-US" sz="1200" dirty="0" smtClean="0"/>
              <a:t>(</a:t>
            </a:r>
            <a:r>
              <a:rPr lang="en-US" sz="1200" u="sng" dirty="0" smtClean="0">
                <a:hlinkClick r:id="rId3"/>
              </a:rPr>
              <a:t>http://judulpenelitian/datakerusakanlaptop/merk-laptop-terbaik-dalam-hal-tahan.html/ </a:t>
            </a:r>
            <a:r>
              <a:rPr lang="en-US" sz="1200" u="sng" dirty="0" err="1" smtClean="0">
                <a:hlinkClick r:id="rId3"/>
              </a:rPr>
              <a:t>diakses</a:t>
            </a:r>
            <a:r>
              <a:rPr lang="en-US" sz="1200" u="sng" dirty="0" smtClean="0">
                <a:hlinkClick r:id="rId3"/>
              </a:rPr>
              <a:t> 15 </a:t>
            </a:r>
            <a:r>
              <a:rPr lang="en-US" sz="1200" u="sng" dirty="0" err="1" smtClean="0">
                <a:hlinkClick r:id="rId3"/>
              </a:rPr>
              <a:t>Januari</a:t>
            </a:r>
            <a:r>
              <a:rPr lang="en-US" sz="1200" u="sng" dirty="0" smtClean="0">
                <a:hlinkClick r:id="rId3"/>
              </a:rPr>
              <a:t> 2012)</a:t>
            </a:r>
            <a:endParaRPr lang="en-US" sz="1200" dirty="0" smtClean="0"/>
          </a:p>
          <a:p>
            <a:r>
              <a:rPr lang="en-US" sz="1200" dirty="0" smtClean="0">
                <a:hlinkClick r:id="rId3"/>
              </a:rPr>
              <a:t> </a:t>
            </a:r>
            <a:endParaRPr lang="en-US" sz="1200" dirty="0" smtClean="0"/>
          </a:p>
          <a:p>
            <a:r>
              <a:rPr lang="en-US" sz="1200" dirty="0" smtClean="0"/>
              <a:t> Tim </a:t>
            </a:r>
            <a:r>
              <a:rPr lang="en-US" sz="1200" dirty="0" err="1" smtClean="0"/>
              <a:t>Penyusun</a:t>
            </a:r>
            <a:r>
              <a:rPr lang="en-US" sz="1200" dirty="0" smtClean="0"/>
              <a:t>, 2012, </a:t>
            </a:r>
            <a:r>
              <a:rPr lang="en-US" sz="1200" i="1" dirty="0" err="1" smtClean="0"/>
              <a:t>Pedoman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Penulisan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Skripsi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Ichsan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Gorontalo</a:t>
            </a:r>
            <a:r>
              <a:rPr lang="en-US" sz="1200" i="1" dirty="0" smtClean="0"/>
              <a:t>, </a:t>
            </a:r>
            <a:r>
              <a:rPr lang="en-US" sz="1200" dirty="0" err="1" smtClean="0"/>
              <a:t>Gorontalo</a:t>
            </a:r>
            <a:r>
              <a:rPr lang="en-US" sz="1200" dirty="0" smtClean="0"/>
              <a:t>, </a:t>
            </a:r>
            <a:r>
              <a:rPr lang="en-US" sz="1200" dirty="0" err="1" smtClean="0"/>
              <a:t>Yayasan</a:t>
            </a:r>
            <a:r>
              <a:rPr lang="en-US" sz="1200" dirty="0" smtClean="0"/>
              <a:t> </a:t>
            </a:r>
            <a:r>
              <a:rPr lang="en-US" sz="1200" dirty="0" err="1" smtClean="0"/>
              <a:t>Pengembangan</a:t>
            </a:r>
            <a:r>
              <a:rPr lang="en-US" sz="1200" dirty="0" smtClean="0"/>
              <a:t> </a:t>
            </a:r>
            <a:r>
              <a:rPr lang="en-US" sz="1200" dirty="0" err="1" smtClean="0"/>
              <a:t>Ilmu</a:t>
            </a:r>
            <a:r>
              <a:rPr lang="en-US" sz="1200" dirty="0" smtClean="0"/>
              <a:t> </a:t>
            </a:r>
            <a:r>
              <a:rPr lang="en-US" sz="1200" dirty="0" err="1" smtClean="0"/>
              <a:t>Pengetahuan</a:t>
            </a:r>
            <a:r>
              <a:rPr lang="en-US" sz="1200" dirty="0" smtClean="0"/>
              <a:t> </a:t>
            </a:r>
            <a:r>
              <a:rPr lang="en-US" sz="1200" dirty="0" err="1" smtClean="0"/>
              <a:t>dan</a:t>
            </a:r>
            <a:r>
              <a:rPr lang="en-US" sz="1200" dirty="0" smtClean="0"/>
              <a:t> </a:t>
            </a:r>
            <a:r>
              <a:rPr lang="en-US" sz="1200" dirty="0" err="1" smtClean="0"/>
              <a:t>Teknologi</a:t>
            </a:r>
            <a:r>
              <a:rPr lang="en-US" sz="1200" dirty="0" smtClean="0"/>
              <a:t> </a:t>
            </a:r>
            <a:r>
              <a:rPr lang="en-US" sz="1200" dirty="0" err="1" smtClean="0"/>
              <a:t>Ichsan</a:t>
            </a:r>
            <a:r>
              <a:rPr lang="en-US" sz="1200" dirty="0" smtClean="0"/>
              <a:t> </a:t>
            </a:r>
            <a:r>
              <a:rPr lang="en-US" sz="1200" dirty="0" err="1" smtClean="0"/>
              <a:t>Gorontalo</a:t>
            </a:r>
            <a:r>
              <a:rPr lang="en-US" sz="1200" dirty="0" smtClean="0"/>
              <a:t>.</a:t>
            </a:r>
            <a:r>
              <a:rPr lang="id-ID" sz="1200" dirty="0" smtClean="0"/>
              <a:t> </a:t>
            </a:r>
            <a:endParaRPr lang="en-US" sz="1200" dirty="0" smtClean="0"/>
          </a:p>
          <a:p>
            <a:pPr marL="725488" indent="-657225" algn="just">
              <a:buNone/>
            </a:pP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108503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728" y="1857364"/>
            <a:ext cx="6215106" cy="30003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Terima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Kasih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4429124" y="6357958"/>
            <a:ext cx="428628" cy="285752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Left Arrow 48">
            <a:hlinkClick r:id="rId3" action="ppaction://hlinksldjump"/>
          </p:cNvPr>
          <p:cNvSpPr/>
          <p:nvPr/>
        </p:nvSpPr>
        <p:spPr>
          <a:xfrm>
            <a:off x="3695176" y="1000108"/>
            <a:ext cx="3714776" cy="642942"/>
          </a:xfrm>
          <a:prstGeom prst="leftArrow">
            <a:avLst>
              <a:gd name="adj1" fmla="val 50000"/>
              <a:gd name="adj2" fmla="val 1222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Rumusan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Masalah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Action Button: Forward or Next 18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Back or Previous 20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 rot="5400000">
            <a:off x="-1821701" y="2893215"/>
            <a:ext cx="5643602" cy="85725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en-US" sz="3600" b="1" kern="1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</a:rPr>
              <a:t>Pokok</a:t>
            </a:r>
            <a:r>
              <a:rPr lang="en-US" sz="3600" b="1" kern="1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</a:rPr>
              <a:t> </a:t>
            </a:r>
            <a:r>
              <a:rPr lang="en-US" sz="3600" b="1" kern="1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/>
              </a:rPr>
              <a:t>Bahasan</a:t>
            </a:r>
            <a:endParaRPr lang="en-US" sz="3600" b="1" kern="1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9" name="Left Arrow 38">
            <a:hlinkClick r:id="rId4" action="ppaction://hlinksldjump"/>
          </p:cNvPr>
          <p:cNvSpPr/>
          <p:nvPr/>
        </p:nvSpPr>
        <p:spPr>
          <a:xfrm>
            <a:off x="3479152" y="5500702"/>
            <a:ext cx="3714776" cy="642942"/>
          </a:xfrm>
          <a:prstGeom prst="leftArrow">
            <a:avLst>
              <a:gd name="adj1" fmla="val 50000"/>
              <a:gd name="adj2" fmla="val 1222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Daftar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Pustaka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Left Arrow 42">
            <a:hlinkClick r:id="" action="ppaction://noaction"/>
          </p:cNvPr>
          <p:cNvSpPr/>
          <p:nvPr/>
        </p:nvSpPr>
        <p:spPr>
          <a:xfrm>
            <a:off x="3983208" y="4857760"/>
            <a:ext cx="3714776" cy="642942"/>
          </a:xfrm>
          <a:prstGeom prst="leftArrow">
            <a:avLst>
              <a:gd name="adj1" fmla="val 50000"/>
              <a:gd name="adj2" fmla="val 1222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latin typeface="Arial" pitchFamily="34" charset="0"/>
                <a:cs typeface="Arial" pitchFamily="34" charset="0"/>
              </a:rPr>
              <a:t>Jadwal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Penelitian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Left Arrow 43">
            <a:hlinkClick r:id="rId5" action="ppaction://hlinksldjump"/>
          </p:cNvPr>
          <p:cNvSpPr/>
          <p:nvPr/>
        </p:nvSpPr>
        <p:spPr>
          <a:xfrm>
            <a:off x="4487264" y="4226218"/>
            <a:ext cx="3714776" cy="642942"/>
          </a:xfrm>
          <a:prstGeom prst="leftArrow">
            <a:avLst>
              <a:gd name="adj1" fmla="val 50000"/>
              <a:gd name="adj2" fmla="val 1222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Metode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Penelitian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Left Arrow 44">
            <a:hlinkClick r:id="rId6" action="ppaction://hlinksldjump"/>
          </p:cNvPr>
          <p:cNvSpPr/>
          <p:nvPr/>
        </p:nvSpPr>
        <p:spPr>
          <a:xfrm>
            <a:off x="4889672" y="3429000"/>
            <a:ext cx="3714776" cy="642942"/>
          </a:xfrm>
          <a:prstGeom prst="leftArrow">
            <a:avLst>
              <a:gd name="adj1" fmla="val 50000"/>
              <a:gd name="adj2" fmla="val 1222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Obyek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Penelitian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Left Arrow 45">
            <a:hlinkClick r:id="rId7" action="ppaction://hlinksldjump"/>
          </p:cNvPr>
          <p:cNvSpPr/>
          <p:nvPr/>
        </p:nvSpPr>
        <p:spPr>
          <a:xfrm>
            <a:off x="4847304" y="2426018"/>
            <a:ext cx="3714776" cy="642942"/>
          </a:xfrm>
          <a:prstGeom prst="leftArrow">
            <a:avLst>
              <a:gd name="adj1" fmla="val 50000"/>
              <a:gd name="adj2" fmla="val 1222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Kerangka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Pemikiran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Left Arrow 47">
            <a:hlinkClick r:id="rId8" action="ppaction://hlinksldjump"/>
          </p:cNvPr>
          <p:cNvSpPr/>
          <p:nvPr/>
        </p:nvSpPr>
        <p:spPr>
          <a:xfrm>
            <a:off x="4271240" y="1705938"/>
            <a:ext cx="3714776" cy="642942"/>
          </a:xfrm>
          <a:prstGeom prst="leftArrow">
            <a:avLst>
              <a:gd name="adj1" fmla="val 50000"/>
              <a:gd name="adj2" fmla="val 1222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Maksud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Tujuan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Penelitian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Left Arrow 49">
            <a:hlinkClick r:id="rId9" action="ppaction://hlinksldjump"/>
          </p:cNvPr>
          <p:cNvSpPr/>
          <p:nvPr/>
        </p:nvSpPr>
        <p:spPr>
          <a:xfrm>
            <a:off x="3184850" y="357166"/>
            <a:ext cx="3714776" cy="642942"/>
          </a:xfrm>
          <a:prstGeom prst="leftArrow">
            <a:avLst>
              <a:gd name="adj1" fmla="val 50000"/>
              <a:gd name="adj2" fmla="val 12223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Latar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Belakang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28728" y="928670"/>
            <a:ext cx="2214578" cy="1214446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SISTEM PAKAR </a:t>
            </a:r>
            <a:r>
              <a:rPr lang="en-US" sz="1500" b="1" dirty="0" smtClean="0"/>
              <a:t>BERBASIS</a:t>
            </a:r>
            <a:r>
              <a:rPr lang="en-US" sz="1400" b="1" dirty="0" smtClean="0"/>
              <a:t> WEBSITE</a:t>
            </a:r>
            <a:endParaRPr lang="en-US" sz="1400" b="1" dirty="0"/>
          </a:p>
        </p:txBody>
      </p:sp>
      <p:pic>
        <p:nvPicPr>
          <p:cNvPr id="18" name="Picture 17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71604" y="2285992"/>
            <a:ext cx="242889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6929486" cy="685784"/>
          </a:xfrm>
        </p:spPr>
        <p:txBody>
          <a:bodyPr>
            <a:normAutofit/>
          </a:bodyPr>
          <a:lstStyle/>
          <a:p>
            <a:r>
              <a:rPr lang="en-US" sz="4000" b="1" u="sng" cap="none" dirty="0" smtClean="0"/>
              <a:t>LATAR BELAKANG</a:t>
            </a:r>
            <a:endParaRPr lang="en-US" sz="4000" b="1" u="sng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00108"/>
            <a:ext cx="8553480" cy="5143536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Laptop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merupakan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perkembangan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teknologi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komputer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bisa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dibawah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kemana-mana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kata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lain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komputer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jinjing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n-US" sz="1800" dirty="0" err="1" smtClean="0"/>
              <a:t>Pemakai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baru</a:t>
            </a:r>
            <a:r>
              <a:rPr lang="en-US" sz="1800" dirty="0" smtClean="0"/>
              <a:t> </a:t>
            </a:r>
            <a:r>
              <a:rPr lang="en-US" sz="1800" dirty="0" err="1" smtClean="0"/>
              <a:t>menyadari</a:t>
            </a:r>
            <a:r>
              <a:rPr lang="en-US" sz="1800" dirty="0" smtClean="0"/>
              <a:t> </a:t>
            </a:r>
            <a:r>
              <a:rPr lang="en-US" sz="1800" dirty="0" err="1" smtClean="0"/>
              <a:t>kerusakan</a:t>
            </a:r>
            <a:r>
              <a:rPr lang="en-US" sz="1800" dirty="0" smtClean="0"/>
              <a:t> </a:t>
            </a:r>
            <a:r>
              <a:rPr lang="en-US" sz="1800" dirty="0" err="1" smtClean="0"/>
              <a:t>setelah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tidak</a:t>
            </a:r>
            <a:r>
              <a:rPr lang="en-US" sz="1800" dirty="0" smtClean="0"/>
              <a:t> </a:t>
            </a:r>
            <a:r>
              <a:rPr lang="en-US" sz="1800" dirty="0" err="1" smtClean="0"/>
              <a:t>dapat</a:t>
            </a:r>
            <a:r>
              <a:rPr lang="en-US" sz="1800" dirty="0" smtClean="0"/>
              <a:t> </a:t>
            </a:r>
            <a:r>
              <a:rPr lang="en-US" sz="1800" dirty="0" err="1" smtClean="0"/>
              <a:t>beroperasi</a:t>
            </a:r>
            <a:r>
              <a:rPr lang="en-US" sz="1800" dirty="0" smtClean="0"/>
              <a:t> </a:t>
            </a:r>
            <a:r>
              <a:rPr lang="en-US" sz="1800" dirty="0" err="1" smtClean="0"/>
              <a:t>sebagaimana</a:t>
            </a:r>
            <a:r>
              <a:rPr lang="en-US" sz="1800" dirty="0" smtClean="0"/>
              <a:t> </a:t>
            </a:r>
            <a:r>
              <a:rPr lang="en-US" sz="1800" dirty="0" err="1" smtClean="0"/>
              <a:t>mestinya</a:t>
            </a:r>
            <a:r>
              <a:rPr lang="en-US" sz="1800" dirty="0" smtClean="0"/>
              <a:t>. </a:t>
            </a:r>
            <a:r>
              <a:rPr lang="en-US" sz="1800" dirty="0" err="1" smtClean="0"/>
              <a:t>Oleh</a:t>
            </a:r>
            <a:r>
              <a:rPr lang="en-US" sz="1800" dirty="0" smtClean="0"/>
              <a:t> </a:t>
            </a:r>
            <a:r>
              <a:rPr lang="en-US" sz="1800" dirty="0" err="1" smtClean="0"/>
              <a:t>karena</a:t>
            </a:r>
            <a:r>
              <a:rPr lang="en-US" sz="1800" dirty="0" smtClean="0"/>
              <a:t> </a:t>
            </a:r>
            <a:r>
              <a:rPr lang="en-US" sz="1800" dirty="0" err="1" smtClean="0"/>
              <a:t>itu</a:t>
            </a:r>
            <a:r>
              <a:rPr lang="en-US" sz="1800" dirty="0" smtClean="0"/>
              <a:t> </a:t>
            </a:r>
            <a:r>
              <a:rPr lang="en-US" sz="1800" dirty="0" err="1" smtClean="0"/>
              <a:t>dalam</a:t>
            </a:r>
            <a:r>
              <a:rPr lang="en-US" sz="1800" dirty="0" smtClean="0"/>
              <a:t> </a:t>
            </a:r>
            <a:r>
              <a:rPr lang="en-US" sz="1800" dirty="0" err="1" smtClean="0"/>
              <a:t>penggunaan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kemungkinan</a:t>
            </a:r>
            <a:r>
              <a:rPr lang="en-US" sz="1800" dirty="0" smtClean="0"/>
              <a:t> </a:t>
            </a:r>
            <a:r>
              <a:rPr lang="en-US" sz="1800" dirty="0" err="1" smtClean="0"/>
              <a:t>besar</a:t>
            </a:r>
            <a:r>
              <a:rPr lang="en-US" sz="1800" dirty="0" smtClean="0"/>
              <a:t> </a:t>
            </a:r>
            <a:r>
              <a:rPr lang="en-US" sz="1800" dirty="0" err="1" smtClean="0"/>
              <a:t>membutuhkan</a:t>
            </a:r>
            <a:r>
              <a:rPr lang="en-US" sz="1800" dirty="0" smtClean="0"/>
              <a:t> </a:t>
            </a:r>
            <a:r>
              <a:rPr lang="en-US" sz="1800" dirty="0" err="1" smtClean="0"/>
              <a:t>perawatan</a:t>
            </a:r>
            <a:r>
              <a:rPr lang="en-US" sz="1800" dirty="0" smtClean="0"/>
              <a:t> </a:t>
            </a:r>
            <a:r>
              <a:rPr lang="en-US" sz="1800" dirty="0" err="1" smtClean="0"/>
              <a:t>berkala</a:t>
            </a:r>
            <a:r>
              <a:rPr lang="en-US" sz="1800" dirty="0" smtClean="0"/>
              <a:t>. </a:t>
            </a:r>
            <a:r>
              <a:rPr lang="en-US" sz="1800" dirty="0" err="1" smtClean="0"/>
              <a:t>Ini</a:t>
            </a:r>
            <a:r>
              <a:rPr lang="en-US" sz="1800" dirty="0" smtClean="0"/>
              <a:t> </a:t>
            </a:r>
            <a:r>
              <a:rPr lang="en-US" sz="1800" dirty="0" err="1" smtClean="0"/>
              <a:t>dapat</a:t>
            </a:r>
            <a:r>
              <a:rPr lang="en-US" sz="1800" dirty="0" smtClean="0"/>
              <a:t> </a:t>
            </a:r>
            <a:r>
              <a:rPr lang="en-US" sz="1800" dirty="0" err="1" smtClean="0"/>
              <a:t>dilakukan</a:t>
            </a:r>
            <a:r>
              <a:rPr lang="en-US" sz="1800" dirty="0" smtClean="0"/>
              <a:t>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</a:t>
            </a:r>
            <a:r>
              <a:rPr lang="en-US" sz="1800" dirty="0" err="1" smtClean="0"/>
              <a:t>cara</a:t>
            </a:r>
            <a:r>
              <a:rPr lang="en-US" sz="1800" dirty="0" smtClean="0"/>
              <a:t> </a:t>
            </a:r>
            <a:r>
              <a:rPr lang="en-US" sz="1800" dirty="0" err="1" smtClean="0"/>
              <a:t>mengetahui</a:t>
            </a:r>
            <a:r>
              <a:rPr lang="en-US" sz="1800" dirty="0" smtClean="0"/>
              <a:t> </a:t>
            </a:r>
            <a:r>
              <a:rPr lang="en-US" sz="1800" dirty="0" err="1" smtClean="0"/>
              <a:t>kerusakan</a:t>
            </a:r>
            <a:r>
              <a:rPr lang="en-US" sz="1800" dirty="0" smtClean="0"/>
              <a:t> </a:t>
            </a:r>
            <a:r>
              <a:rPr lang="en-US" sz="1800" dirty="0" err="1" smtClean="0"/>
              <a:t>apa</a:t>
            </a:r>
            <a:r>
              <a:rPr lang="en-US" sz="1800" dirty="0" smtClean="0"/>
              <a:t> yang </a:t>
            </a:r>
            <a:r>
              <a:rPr lang="en-US" sz="1800" dirty="0" err="1" smtClean="0"/>
              <a:t>terjadi</a:t>
            </a:r>
            <a:r>
              <a:rPr lang="en-US" sz="1800" dirty="0" smtClean="0"/>
              <a:t> </a:t>
            </a:r>
            <a:r>
              <a:rPr lang="en-US" sz="1800" dirty="0" err="1" smtClean="0"/>
              <a:t>pada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seperti</a:t>
            </a:r>
            <a:r>
              <a:rPr lang="en-US" sz="1800" dirty="0" smtClean="0"/>
              <a:t> yang </a:t>
            </a:r>
            <a:r>
              <a:rPr lang="en-US" sz="1800" dirty="0" err="1" smtClean="0"/>
              <a:t>telah</a:t>
            </a:r>
            <a:r>
              <a:rPr lang="en-US" sz="1800" dirty="0" smtClean="0"/>
              <a:t> </a:t>
            </a:r>
            <a:r>
              <a:rPr lang="en-US" sz="1800" dirty="0" err="1" smtClean="0"/>
              <a:t>di</a:t>
            </a:r>
            <a:r>
              <a:rPr lang="en-US" sz="1800" dirty="0" smtClean="0"/>
              <a:t> </a:t>
            </a:r>
            <a:r>
              <a:rPr lang="en-US" sz="1800" dirty="0" err="1" smtClean="0"/>
              <a:t>sebutkan</a:t>
            </a:r>
            <a:r>
              <a:rPr lang="en-US" sz="1800" dirty="0" smtClean="0"/>
              <a:t> </a:t>
            </a:r>
            <a:r>
              <a:rPr lang="en-US" sz="1800" dirty="0" err="1" smtClean="0"/>
              <a:t>di</a:t>
            </a:r>
            <a:r>
              <a:rPr lang="en-US" sz="1800" dirty="0" smtClean="0"/>
              <a:t> </a:t>
            </a:r>
            <a:r>
              <a:rPr lang="en-US" sz="1800" dirty="0" err="1" smtClean="0"/>
              <a:t>atas</a:t>
            </a:r>
            <a:r>
              <a:rPr lang="en-US" sz="1800" dirty="0" smtClean="0"/>
              <a:t> </a:t>
            </a:r>
            <a:r>
              <a:rPr lang="en-US" sz="1800" dirty="0" err="1" smtClean="0"/>
              <a:t>masalah-masalah</a:t>
            </a:r>
            <a:r>
              <a:rPr lang="en-US" sz="1800" dirty="0" smtClean="0"/>
              <a:t> </a:t>
            </a:r>
            <a:r>
              <a:rPr lang="en-US" sz="1800" dirty="0" err="1" smtClean="0"/>
              <a:t>apa</a:t>
            </a:r>
            <a:r>
              <a:rPr lang="en-US" sz="1800" dirty="0" smtClean="0"/>
              <a:t> </a:t>
            </a:r>
            <a:r>
              <a:rPr lang="en-US" sz="1800" dirty="0" err="1" smtClean="0"/>
              <a:t>saja</a:t>
            </a:r>
            <a:r>
              <a:rPr lang="en-US" sz="1800" dirty="0" smtClean="0"/>
              <a:t> yang </a:t>
            </a:r>
            <a:r>
              <a:rPr lang="en-US" sz="1800" dirty="0" err="1" smtClean="0"/>
              <a:t>ada</a:t>
            </a:r>
            <a:r>
              <a:rPr lang="en-US" sz="1800" dirty="0" smtClean="0"/>
              <a:t> </a:t>
            </a:r>
            <a:r>
              <a:rPr lang="en-US" sz="1800" dirty="0" err="1" smtClean="0"/>
              <a:t>pada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hal</a:t>
            </a:r>
            <a:r>
              <a:rPr lang="en-US" sz="1800" dirty="0" smtClean="0"/>
              <a:t> </a:t>
            </a:r>
            <a:r>
              <a:rPr lang="en-US" sz="1800" dirty="0" err="1" smtClean="0"/>
              <a:t>inilah</a:t>
            </a:r>
            <a:r>
              <a:rPr lang="en-US" sz="1800" dirty="0" smtClean="0"/>
              <a:t> yang </a:t>
            </a:r>
            <a:r>
              <a:rPr lang="en-US" sz="1800" dirty="0" err="1" smtClean="0"/>
              <a:t>mendorong</a:t>
            </a:r>
            <a:r>
              <a:rPr lang="en-US" sz="1800" dirty="0" smtClean="0"/>
              <a:t> </a:t>
            </a:r>
            <a:r>
              <a:rPr lang="en-US" sz="1800" dirty="0" err="1" smtClean="0"/>
              <a:t>pembangunan</a:t>
            </a:r>
            <a:r>
              <a:rPr lang="en-US" sz="1800" dirty="0" smtClean="0"/>
              <a:t> </a:t>
            </a:r>
            <a:r>
              <a:rPr lang="en-US" sz="1800" dirty="0" err="1" smtClean="0"/>
              <a:t>sistem</a:t>
            </a:r>
            <a:r>
              <a:rPr lang="en-US" sz="1800" dirty="0" smtClean="0"/>
              <a:t> </a:t>
            </a:r>
            <a:r>
              <a:rPr lang="en-US" sz="1800" dirty="0" err="1" smtClean="0"/>
              <a:t>pakar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i="1" dirty="0" smtClean="0"/>
              <a:t>Troubleshooting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Sehingga</a:t>
            </a:r>
            <a:r>
              <a:rPr lang="en-US" sz="1800" dirty="0" smtClean="0"/>
              <a:t> </a:t>
            </a:r>
            <a:r>
              <a:rPr lang="en-US" sz="1800" dirty="0" err="1" smtClean="0"/>
              <a:t>pemakai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dapat</a:t>
            </a:r>
            <a:r>
              <a:rPr lang="en-US" sz="1800" dirty="0" smtClean="0"/>
              <a:t> </a:t>
            </a:r>
            <a:r>
              <a:rPr lang="en-US" sz="1800" dirty="0" err="1" smtClean="0"/>
              <a:t>mengetahui</a:t>
            </a:r>
            <a:r>
              <a:rPr lang="en-US" sz="1800" dirty="0" smtClean="0"/>
              <a:t> </a:t>
            </a:r>
            <a:r>
              <a:rPr lang="en-US" sz="1800" dirty="0" err="1" smtClean="0"/>
              <a:t>masalah</a:t>
            </a:r>
            <a:r>
              <a:rPr lang="en-US" sz="1800" dirty="0" smtClean="0"/>
              <a:t> yang </a:t>
            </a:r>
            <a:r>
              <a:rPr lang="en-US" sz="1800" dirty="0" err="1" smtClean="0"/>
              <a:t>terjadi</a:t>
            </a:r>
            <a:r>
              <a:rPr lang="en-US" sz="1800" dirty="0" smtClean="0"/>
              <a:t> </a:t>
            </a:r>
            <a:r>
              <a:rPr lang="en-US" sz="1800" dirty="0" err="1" smtClean="0"/>
              <a:t>pada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tersebut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melakukan</a:t>
            </a:r>
            <a:r>
              <a:rPr lang="en-US" sz="1800" dirty="0" smtClean="0"/>
              <a:t> </a:t>
            </a:r>
            <a:r>
              <a:rPr lang="en-US" sz="1800" dirty="0" err="1" smtClean="0"/>
              <a:t>perbaikan</a:t>
            </a:r>
            <a:r>
              <a:rPr lang="en-US" sz="1800" dirty="0" smtClean="0"/>
              <a:t> </a:t>
            </a:r>
            <a:r>
              <a:rPr lang="en-US" sz="1800" dirty="0" err="1" smtClean="0"/>
              <a:t>lebih</a:t>
            </a:r>
            <a:r>
              <a:rPr lang="en-US" sz="1800" dirty="0" smtClean="0"/>
              <a:t> </a:t>
            </a:r>
            <a:r>
              <a:rPr lang="en-US" sz="1800" dirty="0" err="1" smtClean="0"/>
              <a:t>awal</a:t>
            </a:r>
            <a:r>
              <a:rPr lang="en-US" sz="1800" dirty="0" smtClean="0"/>
              <a:t> </a:t>
            </a:r>
            <a:r>
              <a:rPr lang="en-US" sz="1800" dirty="0" err="1" smtClean="0"/>
              <a:t>tanpa</a:t>
            </a:r>
            <a:r>
              <a:rPr lang="en-US" sz="1800" dirty="0" smtClean="0"/>
              <a:t> </a:t>
            </a:r>
            <a:r>
              <a:rPr lang="en-US" sz="1800" dirty="0" err="1" smtClean="0"/>
              <a:t>harus</a:t>
            </a:r>
            <a:r>
              <a:rPr lang="en-US" sz="1800" dirty="0" smtClean="0"/>
              <a:t> </a:t>
            </a:r>
            <a:r>
              <a:rPr lang="en-US" sz="1800" dirty="0" err="1" smtClean="0"/>
              <a:t>membawa</a:t>
            </a:r>
            <a:r>
              <a:rPr lang="en-US" sz="1800" dirty="0" smtClean="0"/>
              <a:t> </a:t>
            </a:r>
            <a:r>
              <a:rPr lang="en-US" sz="1800" dirty="0" err="1" smtClean="0"/>
              <a:t>ke</a:t>
            </a:r>
            <a:r>
              <a:rPr lang="en-US" sz="1800" dirty="0" smtClean="0"/>
              <a:t> </a:t>
            </a:r>
            <a:r>
              <a:rPr lang="en-US" sz="1800" dirty="0" err="1" smtClean="0"/>
              <a:t>tempat</a:t>
            </a:r>
            <a:r>
              <a:rPr lang="en-US" sz="1800" dirty="0" smtClean="0"/>
              <a:t> </a:t>
            </a:r>
            <a:r>
              <a:rPr lang="en-US" sz="1800" dirty="0" err="1" smtClean="0"/>
              <a:t>perbaikan</a:t>
            </a:r>
            <a:r>
              <a:rPr lang="en-US" sz="1800" dirty="0" smtClean="0"/>
              <a:t> computer </a:t>
            </a:r>
            <a:r>
              <a:rPr lang="en-US" sz="1800" dirty="0" err="1" smtClean="0"/>
              <a:t>atau</a:t>
            </a:r>
            <a:r>
              <a:rPr lang="en-US" sz="1800" dirty="0" smtClean="0"/>
              <a:t> laptop.</a:t>
            </a:r>
          </a:p>
          <a:p>
            <a:pPr algn="just">
              <a:buFont typeface="Wingdings" pitchFamily="2" charset="2"/>
              <a:buChar char="v"/>
            </a:pPr>
            <a:r>
              <a:rPr lang="en-US" sz="1800" dirty="0" err="1" smtClean="0"/>
              <a:t>Sistem</a:t>
            </a:r>
            <a:r>
              <a:rPr lang="en-US" sz="1800" dirty="0" smtClean="0"/>
              <a:t> </a:t>
            </a:r>
            <a:r>
              <a:rPr lang="en-US" sz="1800" dirty="0" err="1" smtClean="0"/>
              <a:t>pakar</a:t>
            </a:r>
            <a:r>
              <a:rPr lang="en-US" sz="1800" dirty="0" smtClean="0"/>
              <a:t> </a:t>
            </a:r>
            <a:r>
              <a:rPr lang="en-US" sz="1800" dirty="0" err="1" smtClean="0"/>
              <a:t>adalah</a:t>
            </a:r>
            <a:r>
              <a:rPr lang="en-US" sz="1800" dirty="0" smtClean="0"/>
              <a:t> </a:t>
            </a:r>
            <a:r>
              <a:rPr lang="en-US" sz="1800" dirty="0" err="1" smtClean="0"/>
              <a:t>sistem</a:t>
            </a:r>
            <a:r>
              <a:rPr lang="en-US" sz="1800" dirty="0" smtClean="0"/>
              <a:t> yang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</a:t>
            </a:r>
            <a:r>
              <a:rPr lang="en-US" sz="1800" dirty="0" err="1" smtClean="0"/>
              <a:t>pengetahuan</a:t>
            </a:r>
            <a:r>
              <a:rPr lang="en-US" sz="1800" dirty="0" smtClean="0"/>
              <a:t> </a:t>
            </a:r>
            <a:r>
              <a:rPr lang="en-US" sz="1800" dirty="0" err="1" smtClean="0"/>
              <a:t>manusia</a:t>
            </a:r>
            <a:r>
              <a:rPr lang="en-US" sz="1800" dirty="0" smtClean="0"/>
              <a:t> yang </a:t>
            </a:r>
            <a:r>
              <a:rPr lang="en-US" sz="1800" dirty="0" err="1" smtClean="0"/>
              <a:t>terekam</a:t>
            </a:r>
            <a:r>
              <a:rPr lang="en-US" sz="1800" dirty="0" smtClean="0"/>
              <a:t> </a:t>
            </a:r>
            <a:r>
              <a:rPr lang="en-US" sz="1800" dirty="0" err="1" smtClean="0"/>
              <a:t>dalam</a:t>
            </a:r>
            <a:r>
              <a:rPr lang="en-US" sz="1800" dirty="0" smtClean="0"/>
              <a:t> </a:t>
            </a:r>
            <a:r>
              <a:rPr lang="en-US" sz="1800" dirty="0" err="1" smtClean="0"/>
              <a:t>komputer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memecahkan</a:t>
            </a:r>
            <a:r>
              <a:rPr lang="en-US" sz="1800" dirty="0" smtClean="0"/>
              <a:t> </a:t>
            </a:r>
            <a:r>
              <a:rPr lang="en-US" sz="1800" dirty="0" err="1" smtClean="0"/>
              <a:t>persoalan</a:t>
            </a:r>
            <a:r>
              <a:rPr lang="en-US" sz="1800" dirty="0" smtClean="0"/>
              <a:t> yang </a:t>
            </a:r>
            <a:r>
              <a:rPr lang="en-US" sz="1800" dirty="0" err="1" smtClean="0"/>
              <a:t>biasanya</a:t>
            </a:r>
            <a:r>
              <a:rPr lang="en-US" sz="1800" dirty="0" smtClean="0"/>
              <a:t> </a:t>
            </a:r>
            <a:r>
              <a:rPr lang="en-US" sz="1800" dirty="0" err="1" smtClean="0"/>
              <a:t>memerlukan</a:t>
            </a:r>
            <a:r>
              <a:rPr lang="en-US" sz="1800" dirty="0" smtClean="0"/>
              <a:t> </a:t>
            </a:r>
            <a:r>
              <a:rPr lang="en-US" sz="1800" dirty="0" err="1" smtClean="0"/>
              <a:t>keahlian</a:t>
            </a:r>
            <a:r>
              <a:rPr lang="en-US" sz="1800" dirty="0" smtClean="0"/>
              <a:t> </a:t>
            </a:r>
            <a:r>
              <a:rPr lang="en-US" sz="1800" dirty="0" err="1" smtClean="0"/>
              <a:t>manusia</a:t>
            </a:r>
            <a:r>
              <a:rPr lang="en-US" sz="1800" dirty="0" smtClean="0"/>
              <a:t>. </a:t>
            </a:r>
          </a:p>
          <a:p>
            <a:pPr algn="just">
              <a:buFont typeface="Wingdings" pitchFamily="2" charset="2"/>
              <a:buChar char="v"/>
            </a:pPr>
            <a:r>
              <a:rPr lang="en-US" sz="1800" dirty="0" err="1" smtClean="0"/>
              <a:t>Jenis</a:t>
            </a:r>
            <a:r>
              <a:rPr lang="en-US" sz="1800" dirty="0" smtClean="0"/>
              <a:t> – </a:t>
            </a:r>
            <a:r>
              <a:rPr lang="en-US" sz="1800" dirty="0" err="1" smtClean="0"/>
              <a:t>jenis</a:t>
            </a:r>
            <a:r>
              <a:rPr lang="en-US" sz="1800" dirty="0" smtClean="0"/>
              <a:t> </a:t>
            </a:r>
            <a:r>
              <a:rPr lang="en-US" sz="1800" dirty="0" err="1" smtClean="0"/>
              <a:t>kerusakan</a:t>
            </a:r>
            <a:r>
              <a:rPr lang="en-US" sz="1800" dirty="0" smtClean="0"/>
              <a:t> yang </a:t>
            </a:r>
            <a:r>
              <a:rPr lang="en-US" sz="1800" dirty="0" err="1" smtClean="0"/>
              <a:t>penulis</a:t>
            </a:r>
            <a:r>
              <a:rPr lang="en-US" sz="1800" dirty="0" smtClean="0"/>
              <a:t> </a:t>
            </a:r>
            <a:r>
              <a:rPr lang="en-US" sz="1800" dirty="0" err="1" smtClean="0"/>
              <a:t>maksudkan</a:t>
            </a:r>
            <a:r>
              <a:rPr lang="en-US" sz="1800" dirty="0" smtClean="0"/>
              <a:t> </a:t>
            </a:r>
            <a:r>
              <a:rPr lang="en-US" sz="1800" dirty="0" err="1" smtClean="0"/>
              <a:t>khusus</a:t>
            </a:r>
            <a:r>
              <a:rPr lang="en-US" sz="1800" dirty="0" smtClean="0"/>
              <a:t> </a:t>
            </a:r>
            <a:r>
              <a:rPr lang="en-US" sz="1800" dirty="0" err="1" smtClean="0"/>
              <a:t>kerusakan</a:t>
            </a:r>
            <a:r>
              <a:rPr lang="en-US" sz="1800" dirty="0" smtClean="0"/>
              <a:t> laptop yang </a:t>
            </a:r>
            <a:r>
              <a:rPr lang="en-US" sz="1800" dirty="0" err="1" smtClean="0"/>
              <a:t>sebenarnya</a:t>
            </a:r>
            <a:r>
              <a:rPr lang="en-US" sz="1800" dirty="0" smtClean="0"/>
              <a:t> </a:t>
            </a:r>
            <a:r>
              <a:rPr lang="en-US" sz="1800" dirty="0" err="1" smtClean="0"/>
              <a:t>dapat</a:t>
            </a:r>
            <a:r>
              <a:rPr lang="en-US" sz="1800" dirty="0" smtClean="0"/>
              <a:t> </a:t>
            </a:r>
            <a:r>
              <a:rPr lang="en-US" sz="1800" dirty="0" err="1" smtClean="0"/>
              <a:t>diperbaiki</a:t>
            </a:r>
            <a:r>
              <a:rPr lang="en-US" sz="1800" dirty="0" smtClean="0"/>
              <a:t> </a:t>
            </a:r>
            <a:r>
              <a:rPr lang="en-US" sz="1800" dirty="0" err="1" smtClean="0"/>
              <a:t>sendiri</a:t>
            </a:r>
            <a:r>
              <a:rPr lang="en-US" sz="1800" dirty="0" smtClean="0"/>
              <a:t> </a:t>
            </a:r>
            <a:r>
              <a:rPr lang="en-US" sz="1800" dirty="0" err="1" smtClean="0"/>
              <a:t>oleh</a:t>
            </a:r>
            <a:r>
              <a:rPr lang="en-US" sz="1800" dirty="0" smtClean="0"/>
              <a:t> </a:t>
            </a:r>
            <a:r>
              <a:rPr lang="en-US" sz="1800" dirty="0" err="1" smtClean="0"/>
              <a:t>pengguna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di</a:t>
            </a:r>
            <a:r>
              <a:rPr lang="en-US" sz="1800" dirty="0" smtClean="0"/>
              <a:t> </a:t>
            </a:r>
            <a:r>
              <a:rPr lang="en-US" sz="1800" dirty="0" err="1" smtClean="0"/>
              <a:t>rumah</a:t>
            </a:r>
            <a:r>
              <a:rPr lang="en-US" sz="1800" dirty="0" smtClean="0"/>
              <a:t>, </a:t>
            </a:r>
            <a:r>
              <a:rPr lang="en-US" sz="1800" dirty="0" err="1" smtClean="0"/>
              <a:t>tetapi</a:t>
            </a:r>
            <a:r>
              <a:rPr lang="en-US" sz="1800" dirty="0" smtClean="0"/>
              <a:t> </a:t>
            </a:r>
            <a:r>
              <a:rPr lang="en-US" sz="1800" dirty="0" err="1" smtClean="0"/>
              <a:t>biasanya</a:t>
            </a:r>
            <a:r>
              <a:rPr lang="en-US" sz="1800" dirty="0" smtClean="0"/>
              <a:t> </a:t>
            </a:r>
            <a:r>
              <a:rPr lang="en-US" sz="1800" dirty="0" err="1" smtClean="0"/>
              <a:t>pengguna</a:t>
            </a:r>
            <a:r>
              <a:rPr lang="en-US" sz="1800" dirty="0" smtClean="0"/>
              <a:t> laptop </a:t>
            </a:r>
            <a:r>
              <a:rPr lang="en-US" sz="1800" dirty="0" err="1" smtClean="0"/>
              <a:t>takut</a:t>
            </a:r>
            <a:r>
              <a:rPr lang="en-US" sz="1800" dirty="0" smtClean="0"/>
              <a:t> </a:t>
            </a:r>
            <a:r>
              <a:rPr lang="en-US" sz="1800" dirty="0" err="1" smtClean="0"/>
              <a:t>memperbaikinya</a:t>
            </a:r>
            <a:r>
              <a:rPr lang="en-US" sz="1800" dirty="0" smtClean="0"/>
              <a:t> </a:t>
            </a:r>
            <a:r>
              <a:rPr lang="en-US" sz="1800" dirty="0" err="1" smtClean="0"/>
              <a:t>sendiri</a:t>
            </a:r>
            <a:r>
              <a:rPr lang="en-US" sz="1800" dirty="0" smtClean="0"/>
              <a:t>. </a:t>
            </a:r>
            <a:r>
              <a:rPr lang="en-US" sz="1800" dirty="0" err="1" smtClean="0"/>
              <a:t>Pada</a:t>
            </a:r>
            <a:r>
              <a:rPr lang="en-US" sz="1800" dirty="0" smtClean="0"/>
              <a:t>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</a:t>
            </a:r>
            <a:r>
              <a:rPr lang="en-US" sz="1800" dirty="0" err="1" smtClean="0"/>
              <a:t>konsep</a:t>
            </a:r>
            <a:r>
              <a:rPr lang="en-US" sz="1800" dirty="0" smtClean="0"/>
              <a:t> </a:t>
            </a:r>
            <a:r>
              <a:rPr lang="en-US" sz="1800" dirty="0" err="1" smtClean="0"/>
              <a:t>sistem</a:t>
            </a:r>
            <a:r>
              <a:rPr lang="en-US" sz="1800" dirty="0" smtClean="0"/>
              <a:t> </a:t>
            </a:r>
            <a:r>
              <a:rPr lang="en-US" sz="1800" dirty="0" err="1" smtClean="0"/>
              <a:t>pakar</a:t>
            </a:r>
            <a:r>
              <a:rPr lang="en-US" sz="1800" dirty="0" smtClean="0"/>
              <a:t> </a:t>
            </a:r>
            <a:r>
              <a:rPr lang="en-US" sz="1800" dirty="0" err="1" smtClean="0"/>
              <a:t>ini</a:t>
            </a:r>
            <a:r>
              <a:rPr lang="en-US" sz="1800" dirty="0" smtClean="0"/>
              <a:t> </a:t>
            </a:r>
            <a:r>
              <a:rPr lang="en-US" sz="1800" dirty="0" err="1" smtClean="0"/>
              <a:t>terdiri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banyak</a:t>
            </a:r>
            <a:r>
              <a:rPr lang="en-US" sz="1800" dirty="0" smtClean="0"/>
              <a:t> </a:t>
            </a:r>
            <a:r>
              <a:rPr lang="en-US" sz="1800" dirty="0" err="1" smtClean="0"/>
              <a:t>macam</a:t>
            </a:r>
            <a:r>
              <a:rPr lang="en-US" sz="1800" dirty="0" smtClean="0"/>
              <a:t> </a:t>
            </a:r>
            <a:r>
              <a:rPr lang="en-US" sz="1800" dirty="0" err="1" smtClean="0"/>
              <a:t>masalah</a:t>
            </a:r>
            <a:r>
              <a:rPr lang="en-US" sz="1800" dirty="0" smtClean="0"/>
              <a:t> yang </a:t>
            </a:r>
            <a:r>
              <a:rPr lang="en-US" sz="1800" dirty="0" err="1" smtClean="0"/>
              <a:t>biasanya</a:t>
            </a:r>
            <a:r>
              <a:rPr lang="en-US" sz="1800" dirty="0" smtClean="0"/>
              <a:t> </a:t>
            </a:r>
            <a:r>
              <a:rPr lang="en-US" sz="1800" dirty="0" err="1" smtClean="0"/>
              <a:t>ditemui</a:t>
            </a:r>
            <a:r>
              <a:rPr lang="en-US" sz="1800" dirty="0" smtClean="0"/>
              <a:t> </a:t>
            </a:r>
            <a:r>
              <a:rPr lang="en-US" sz="1800" dirty="0" err="1" smtClean="0"/>
              <a:t>pada</a:t>
            </a:r>
            <a:r>
              <a:rPr lang="en-US" sz="1800" dirty="0" smtClean="0"/>
              <a:t> </a:t>
            </a:r>
            <a:r>
              <a:rPr lang="en-US" sz="1800" dirty="0" err="1" smtClean="0"/>
              <a:t>para</a:t>
            </a:r>
            <a:r>
              <a:rPr lang="en-US" sz="1800" dirty="0" smtClean="0"/>
              <a:t> </a:t>
            </a:r>
            <a:r>
              <a:rPr lang="en-US" sz="1800" dirty="0" err="1" smtClean="0"/>
              <a:t>pengguna</a:t>
            </a:r>
            <a:r>
              <a:rPr lang="en-US" sz="1800" dirty="0" smtClean="0"/>
              <a:t> laptop.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22313" algn="just">
              <a:lnSpc>
                <a:spcPct val="150000"/>
              </a:lnSpc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4429124" y="6357958"/>
            <a:ext cx="428628" cy="285752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ction Button: Forward or Next 2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4429124" y="6357958"/>
            <a:ext cx="428628" cy="285752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88640"/>
            <a:ext cx="8553480" cy="5976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dasar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uraian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penulis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ingin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membahas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mengenai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bagaimana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caranya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membuat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suatu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mudah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melayani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pengguna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laptop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untuk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memperbaiki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laptopnya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bermasalah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selain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menghemat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waktu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tenaga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biaya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juga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tanpa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harus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datang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tempat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reparasi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laptop. 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karena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itu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penulis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ingin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mewujudkannya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mencoba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membuat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aplikasi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yang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menggunakan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konsep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pakar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dengan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judul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SISTEM PAKAR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TROUBLESHOOTING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LAPTOP BERBASIS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WEBSITE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STUDI KASUS PADA CV. JUVE KOMPUTER</a:t>
            </a:r>
            <a:r>
              <a:rPr lang="en-US" sz="2000" b="1" dirty="0" smtClean="0"/>
              <a:t>”</a:t>
            </a:r>
            <a:endParaRPr lang="en-US" sz="20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6143668" cy="838200"/>
          </a:xfrm>
        </p:spPr>
        <p:txBody>
          <a:bodyPr>
            <a:normAutofit/>
          </a:bodyPr>
          <a:lstStyle/>
          <a:p>
            <a:r>
              <a:rPr lang="en-US" sz="4000" u="sng" cap="none" dirty="0" smtClean="0"/>
              <a:t>RUMUSAN MASALAH</a:t>
            </a:r>
            <a:endParaRPr lang="en-US" sz="4000" u="sng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714488"/>
            <a:ext cx="7929618" cy="407196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err="1" smtClean="0"/>
              <a:t>Bagaimana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merekayasa</a:t>
            </a:r>
            <a:r>
              <a:rPr lang="en-US" sz="2000" dirty="0" smtClean="0"/>
              <a:t>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</a:t>
            </a:r>
            <a:r>
              <a:rPr lang="en-US" sz="2000" dirty="0" err="1" smtClean="0"/>
              <a:t>Pakar</a:t>
            </a:r>
            <a:r>
              <a:rPr lang="en-US" sz="2000" dirty="0" smtClean="0"/>
              <a:t> </a:t>
            </a:r>
            <a:r>
              <a:rPr lang="en-US" sz="2000" i="1" dirty="0" smtClean="0"/>
              <a:t>Troubleshooting </a:t>
            </a:r>
            <a:r>
              <a:rPr lang="en-US" sz="2000" dirty="0" err="1" smtClean="0"/>
              <a:t>kerusakan</a:t>
            </a:r>
            <a:r>
              <a:rPr lang="en-US" sz="2000" dirty="0" smtClean="0"/>
              <a:t> laptop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Berbasis</a:t>
            </a:r>
            <a:r>
              <a:rPr lang="en-US" sz="2000" dirty="0" smtClean="0"/>
              <a:t> </a:t>
            </a:r>
            <a:r>
              <a:rPr lang="en-US" sz="2000" dirty="0" smtClean="0"/>
              <a:t>Web ?</a:t>
            </a:r>
          </a:p>
          <a:p>
            <a:pPr lvl="0">
              <a:lnSpc>
                <a:spcPct val="150000"/>
              </a:lnSpc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err="1" smtClean="0"/>
              <a:t>Apakah</a:t>
            </a:r>
            <a:r>
              <a:rPr lang="en-US" sz="2000" dirty="0" smtClean="0"/>
              <a:t>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</a:t>
            </a:r>
            <a:r>
              <a:rPr lang="en-US" sz="2000" dirty="0" err="1" smtClean="0"/>
              <a:t>pakar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direkayasa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i="1" dirty="0" smtClean="0"/>
              <a:t>Troubleshooting</a:t>
            </a:r>
            <a:r>
              <a:rPr lang="en-US" sz="2000" dirty="0" smtClean="0"/>
              <a:t> </a:t>
            </a:r>
            <a:r>
              <a:rPr lang="en-US" sz="2000" dirty="0" err="1" smtClean="0"/>
              <a:t>kerusakan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masalah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laptop </a:t>
            </a:r>
            <a:r>
              <a:rPr lang="en-US" sz="2000" dirty="0" smtClean="0"/>
              <a:t>?</a:t>
            </a:r>
            <a:endParaRPr lang="en-US" sz="2000" dirty="0" smtClean="0"/>
          </a:p>
          <a:p>
            <a:pPr lvl="0">
              <a:lnSpc>
                <a:spcPct val="150000"/>
              </a:lnSpc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4429124" y="6357958"/>
            <a:ext cx="428628" cy="285752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1124744"/>
            <a:ext cx="4767266" cy="757222"/>
          </a:xfrm>
        </p:spPr>
        <p:txBody>
          <a:bodyPr>
            <a:normAutofit/>
          </a:bodyPr>
          <a:lstStyle/>
          <a:p>
            <a:r>
              <a:rPr lang="en-US" sz="4000" b="1" u="sng" cap="none" dirty="0" smtClean="0"/>
              <a:t>MAKSUD PENELITIAN</a:t>
            </a:r>
            <a:endParaRPr lang="en-US" sz="4000" b="1" u="sng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62" y="2132856"/>
            <a:ext cx="8624918" cy="20819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/>
              <a:t>Maksud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penelitian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membangun</a:t>
            </a:r>
            <a:r>
              <a:rPr lang="en-US" sz="2000" dirty="0" smtClean="0"/>
              <a:t> </a:t>
            </a:r>
            <a:r>
              <a:rPr lang="en-US" sz="2000" dirty="0" err="1" smtClean="0"/>
              <a:t>sebuah</a:t>
            </a:r>
            <a:r>
              <a:rPr lang="en-US" sz="2000" dirty="0" smtClean="0"/>
              <a:t> 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 </a:t>
            </a:r>
            <a:r>
              <a:rPr lang="en-US" sz="2000" dirty="0" err="1" smtClean="0"/>
              <a:t>pakar</a:t>
            </a:r>
            <a:r>
              <a:rPr lang="en-US" sz="2000" dirty="0" smtClean="0"/>
              <a:t>  </a:t>
            </a:r>
            <a:r>
              <a:rPr lang="en-US" sz="2000" i="1" dirty="0" smtClean="0"/>
              <a:t>troubleshooting </a:t>
            </a:r>
            <a:r>
              <a:rPr lang="en-US" sz="2000" dirty="0" err="1" smtClean="0"/>
              <a:t>pada</a:t>
            </a:r>
            <a:r>
              <a:rPr lang="en-US" sz="2000" dirty="0" smtClean="0"/>
              <a:t>  laptop </a:t>
            </a:r>
            <a:r>
              <a:rPr lang="en-US" sz="2000" dirty="0" err="1" smtClean="0"/>
              <a:t>dan</a:t>
            </a:r>
            <a:r>
              <a:rPr lang="en-US" sz="2000" dirty="0" smtClean="0"/>
              <a:t>  </a:t>
            </a:r>
            <a:r>
              <a:rPr lang="en-US" sz="2000" dirty="0" err="1" smtClean="0"/>
              <a:t>memberikan</a:t>
            </a:r>
            <a:r>
              <a:rPr lang="en-US" sz="2000" dirty="0" smtClean="0"/>
              <a:t>  </a:t>
            </a:r>
            <a:r>
              <a:rPr lang="en-US" sz="2000" dirty="0" err="1" smtClean="0"/>
              <a:t>petunjuk</a:t>
            </a:r>
            <a:r>
              <a:rPr lang="en-US" sz="2000" dirty="0" smtClean="0"/>
              <a:t>  </a:t>
            </a:r>
            <a:r>
              <a:rPr lang="en-US" sz="2000" dirty="0" err="1" smtClean="0"/>
              <a:t>penanganan</a:t>
            </a:r>
            <a:r>
              <a:rPr lang="en-US" sz="2000" dirty="0" smtClean="0"/>
              <a:t>  </a:t>
            </a:r>
            <a:r>
              <a:rPr lang="en-US" sz="2000" dirty="0" err="1" smtClean="0"/>
              <a:t>kerusakan</a:t>
            </a:r>
            <a:r>
              <a:rPr lang="en-US" sz="2000" dirty="0" smtClean="0"/>
              <a:t>  laptop.</a:t>
            </a:r>
          </a:p>
          <a:p>
            <a:pPr algn="just">
              <a:lnSpc>
                <a:spcPct val="150000"/>
              </a:lnSpc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4429124" y="6357958"/>
            <a:ext cx="428628" cy="285752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TUJUAN PENELITIAN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59"/>
          </a:xfrm>
        </p:spPr>
        <p:txBody>
          <a:bodyPr>
            <a:normAutofit/>
          </a:bodyPr>
          <a:lstStyle/>
          <a:p>
            <a:pPr marL="277813" lvl="1" indent="-246063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mengetahui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merekayasa</a:t>
            </a:r>
            <a:r>
              <a:rPr lang="en-US" sz="2000" dirty="0" smtClean="0"/>
              <a:t> 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 </a:t>
            </a:r>
            <a:r>
              <a:rPr lang="en-US" sz="2000" dirty="0" err="1" smtClean="0"/>
              <a:t>pakar</a:t>
            </a:r>
            <a:r>
              <a:rPr lang="en-US" sz="2000" dirty="0" smtClean="0"/>
              <a:t> 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i="1" dirty="0" smtClean="0"/>
              <a:t>troubleshooting</a:t>
            </a:r>
            <a:r>
              <a:rPr lang="en-US" sz="2000" dirty="0" smtClean="0"/>
              <a:t>  </a:t>
            </a:r>
            <a:r>
              <a:rPr lang="en-US" sz="2000" dirty="0" err="1" smtClean="0"/>
              <a:t>kerusakan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laptop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i="1" dirty="0" smtClean="0"/>
              <a:t>notebook</a:t>
            </a:r>
            <a:r>
              <a:rPr lang="en-US" sz="2000" dirty="0" smtClean="0"/>
              <a:t> </a:t>
            </a:r>
            <a:r>
              <a:rPr lang="en-US" sz="2000" dirty="0" err="1" smtClean="0"/>
              <a:t>berbasis</a:t>
            </a:r>
            <a:r>
              <a:rPr lang="en-US" sz="2000" dirty="0" smtClean="0"/>
              <a:t> web.</a:t>
            </a:r>
          </a:p>
          <a:p>
            <a:pPr marL="274320" lvl="1" indent="-274320" algn="just">
              <a:lnSpc>
                <a:spcPct val="150000"/>
              </a:lnSpc>
              <a:buClr>
                <a:schemeClr val="accent3"/>
              </a:buClr>
              <a:buSzPct val="95000"/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/>
              <a:t>Sistem</a:t>
            </a:r>
            <a:r>
              <a:rPr lang="en-US" sz="2000" dirty="0" smtClean="0"/>
              <a:t> </a:t>
            </a:r>
            <a:r>
              <a:rPr lang="en-US" sz="2000" dirty="0" err="1" smtClean="0"/>
              <a:t>pakar</a:t>
            </a:r>
            <a:r>
              <a:rPr lang="en-US" sz="2000" dirty="0" smtClean="0"/>
              <a:t> </a:t>
            </a:r>
            <a:r>
              <a:rPr lang="en-US" sz="2000" i="1" dirty="0" smtClean="0"/>
              <a:t>troubleshooting </a:t>
            </a:r>
            <a:r>
              <a:rPr lang="en-US" sz="2000" dirty="0" smtClean="0"/>
              <a:t> laptop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i="1" dirty="0" smtClean="0"/>
              <a:t>notebook</a:t>
            </a:r>
            <a:r>
              <a:rPr lang="en-US" sz="2000" dirty="0" smtClean="0"/>
              <a:t> </a:t>
            </a:r>
            <a:r>
              <a:rPr lang="en-US" sz="2000" dirty="0" err="1" smtClean="0"/>
              <a:t>berbasis</a:t>
            </a:r>
            <a:r>
              <a:rPr lang="en-US" sz="2000" dirty="0" smtClean="0"/>
              <a:t> </a:t>
            </a:r>
            <a:r>
              <a:rPr lang="en-US" sz="2000" i="1" dirty="0" smtClean="0"/>
              <a:t>website</a:t>
            </a:r>
            <a:r>
              <a:rPr lang="en-US" sz="2000" dirty="0" smtClean="0"/>
              <a:t> yang </a:t>
            </a:r>
            <a:r>
              <a:rPr lang="en-US" sz="2000" dirty="0" err="1" smtClean="0"/>
              <a:t>sudah</a:t>
            </a:r>
            <a:r>
              <a:rPr lang="en-US" sz="2000" dirty="0" smtClean="0"/>
              <a:t> </a:t>
            </a:r>
            <a:r>
              <a:rPr lang="en-US" sz="2000" dirty="0" err="1" smtClean="0"/>
              <a:t>direkayasa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 </a:t>
            </a:r>
            <a:r>
              <a:rPr lang="en-US" sz="2000" dirty="0" err="1" smtClean="0"/>
              <a:t>Juve</a:t>
            </a:r>
            <a:r>
              <a:rPr lang="en-US" sz="2000" dirty="0" smtClean="0"/>
              <a:t> </a:t>
            </a:r>
            <a:r>
              <a:rPr lang="en-US" sz="2000" dirty="0" err="1" smtClean="0"/>
              <a:t>komputer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masyarakat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</a:t>
            </a:r>
            <a:r>
              <a:rPr lang="en-US" sz="2000" dirty="0" err="1" smtClean="0"/>
              <a:t>penguna</a:t>
            </a:r>
            <a:r>
              <a:rPr lang="en-US" sz="2000" dirty="0" smtClean="0"/>
              <a:t> laptop.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395204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ction Button: Forward or Next 17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WordArt 2"/>
          <p:cNvSpPr>
            <a:spLocks noChangeArrowheads="1" noChangeShapeType="1" noTextEdit="1"/>
          </p:cNvSpPr>
          <p:nvPr/>
        </p:nvSpPr>
        <p:spPr bwMode="auto">
          <a:xfrm rot="5400000">
            <a:off x="-2247297" y="2759467"/>
            <a:ext cx="5682948" cy="97334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9721"/>
              </a:avLst>
            </a:prstTxWarp>
          </a:bodyPr>
          <a:lstStyle/>
          <a:p>
            <a:pPr algn="ctr" rtl="0" fontAlgn="auto"/>
            <a:r>
              <a:rPr lang="en-US" sz="3600" kern="10" dirty="0" err="1" smtClean="0">
                <a:ln w="19050">
                  <a:solidFill>
                    <a:schemeClr val="tx2"/>
                  </a:solidFill>
                  <a:prstDash val="solid"/>
                </a:ln>
                <a:latin typeface="Arial Rounded MT Bold" pitchFamily="34" charset="0"/>
              </a:rPr>
              <a:t>Kerangka</a:t>
            </a:r>
            <a:r>
              <a:rPr lang="en-US" sz="3600" b="1" kern="10" dirty="0" smtClean="0">
                <a:ln w="19050">
                  <a:solidFill>
                    <a:schemeClr val="tx2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3600" b="1" kern="10" dirty="0" err="1" smtClean="0">
                <a:ln w="19050">
                  <a:solidFill>
                    <a:schemeClr val="tx2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Rounded MT Bold" pitchFamily="34" charset="0"/>
              </a:rPr>
              <a:t>Pemikiran</a:t>
            </a:r>
            <a:endParaRPr lang="en-US" sz="3600" b="1" kern="10" dirty="0">
              <a:ln w="19050">
                <a:solidFill>
                  <a:schemeClr val="tx2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Rounded MT Bold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259631" y="116631"/>
            <a:ext cx="3312369" cy="1812171"/>
            <a:chOff x="2214546" y="642918"/>
            <a:chExt cx="2095500" cy="1071570"/>
          </a:xfrm>
        </p:grpSpPr>
        <p:sp>
          <p:nvSpPr>
            <p:cNvPr id="2068" name="Rectangle 20"/>
            <p:cNvSpPr>
              <a:spLocks noChangeArrowheads="1"/>
            </p:cNvSpPr>
            <p:nvPr/>
          </p:nvSpPr>
          <p:spPr bwMode="auto">
            <a:xfrm>
              <a:off x="2214546" y="827393"/>
              <a:ext cx="2095500" cy="8870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r>
                <a:rPr lang="en-US" sz="1200" dirty="0" smtClean="0"/>
                <a:t>1.Bagaimana </a:t>
              </a:r>
              <a:r>
                <a:rPr lang="en-US" sz="1200" dirty="0" err="1" smtClean="0"/>
                <a:t>cara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merekayasa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Sistem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Pakar</a:t>
              </a:r>
              <a:r>
                <a:rPr lang="en-US" sz="1200" dirty="0" smtClean="0"/>
                <a:t> </a:t>
              </a:r>
              <a:r>
                <a:rPr lang="en-US" sz="1200" i="1" dirty="0" smtClean="0"/>
                <a:t>Troubleshooting </a:t>
              </a:r>
              <a:r>
                <a:rPr lang="en-US" sz="1200" dirty="0" err="1" smtClean="0"/>
                <a:t>kerusakan</a:t>
              </a:r>
              <a:r>
                <a:rPr lang="en-US" sz="1200" dirty="0" smtClean="0"/>
                <a:t> laptop </a:t>
              </a:r>
              <a:r>
                <a:rPr lang="en-US" sz="1200" dirty="0" err="1" smtClean="0"/>
                <a:t>atau</a:t>
              </a:r>
              <a:r>
                <a:rPr lang="en-US" sz="1200" dirty="0" smtClean="0"/>
                <a:t> notebook </a:t>
              </a:r>
              <a:r>
                <a:rPr lang="en-US" sz="1200" dirty="0" err="1" smtClean="0"/>
                <a:t>Berbasis</a:t>
              </a:r>
              <a:r>
                <a:rPr lang="en-US" sz="1200" dirty="0" smtClean="0"/>
                <a:t> Web?</a:t>
              </a:r>
            </a:p>
            <a:p>
              <a:pPr lvl="0"/>
              <a:r>
                <a:rPr lang="en-US" sz="1200" dirty="0" smtClean="0"/>
                <a:t>2. </a:t>
              </a:r>
              <a:r>
                <a:rPr lang="en-US" sz="1200" dirty="0" err="1" smtClean="0"/>
                <a:t>Apakah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sistem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pakar</a:t>
              </a:r>
              <a:r>
                <a:rPr lang="en-US" sz="1200" dirty="0" smtClean="0"/>
                <a:t> yang </a:t>
              </a:r>
              <a:r>
                <a:rPr lang="en-US" sz="1200" dirty="0" err="1" smtClean="0"/>
                <a:t>direkayasa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dapat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digunakan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untuk</a:t>
              </a:r>
              <a:r>
                <a:rPr lang="en-US" sz="1200" dirty="0" smtClean="0"/>
                <a:t> </a:t>
              </a:r>
              <a:r>
                <a:rPr lang="en-US" sz="1200" i="1" dirty="0" smtClean="0"/>
                <a:t>Troubleshooting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kerusakan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dan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masalah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pada</a:t>
              </a:r>
              <a:r>
                <a:rPr lang="en-US" sz="1200" dirty="0" smtClean="0"/>
                <a:t> laptop </a:t>
              </a:r>
              <a:r>
                <a:rPr lang="en-US" sz="1200" dirty="0" err="1" smtClean="0"/>
                <a:t>atau</a:t>
              </a:r>
              <a:r>
                <a:rPr lang="en-US" sz="1200" dirty="0" smtClean="0"/>
                <a:t> notebook ?</a:t>
              </a:r>
            </a:p>
            <a:p>
              <a:pPr marL="228600" indent="-228600" algn="just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  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Rectangle 20"/>
            <p:cNvSpPr>
              <a:spLocks noChangeArrowheads="1"/>
            </p:cNvSpPr>
            <p:nvPr/>
          </p:nvSpPr>
          <p:spPr bwMode="auto">
            <a:xfrm>
              <a:off x="2214546" y="642918"/>
              <a:ext cx="2095500" cy="18447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Masalah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810132" y="116631"/>
            <a:ext cx="2735363" cy="936105"/>
            <a:chOff x="4929190" y="500042"/>
            <a:chExt cx="2343150" cy="666803"/>
          </a:xfrm>
        </p:grpSpPr>
        <p:sp>
          <p:nvSpPr>
            <p:cNvPr id="2069" name="Rectangle 21"/>
            <p:cNvSpPr>
              <a:spLocks noChangeArrowheads="1"/>
            </p:cNvSpPr>
            <p:nvPr/>
          </p:nvSpPr>
          <p:spPr bwMode="auto">
            <a:xfrm>
              <a:off x="4929190" y="500042"/>
              <a:ext cx="2343150" cy="285752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Peluang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" name="Rectangle 21"/>
            <p:cNvSpPr>
              <a:spLocks noChangeArrowheads="1"/>
            </p:cNvSpPr>
            <p:nvPr/>
          </p:nvSpPr>
          <p:spPr bwMode="auto">
            <a:xfrm>
              <a:off x="4929190" y="706392"/>
              <a:ext cx="2343150" cy="4604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r>
                <a:rPr lang="en-US" sz="1000" dirty="0" smtClean="0"/>
                <a:t>1. </a:t>
              </a:r>
              <a:r>
                <a:rPr lang="en-US" sz="1000" dirty="0" err="1" smtClean="0"/>
                <a:t>Tersedianya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fasilitas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dan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teknologi</a:t>
              </a:r>
              <a:r>
                <a:rPr lang="en-US" sz="1000" dirty="0" smtClean="0"/>
                <a:t> yang </a:t>
              </a:r>
              <a:r>
                <a:rPr lang="en-US" sz="1000" dirty="0" err="1" smtClean="0"/>
                <a:t>mendukung</a:t>
              </a:r>
              <a:r>
                <a:rPr lang="en-US" sz="1000" dirty="0" smtClean="0"/>
                <a:t>.</a:t>
              </a:r>
            </a:p>
            <a:p>
              <a:pPr lvl="0"/>
              <a:r>
                <a:rPr lang="en-US" sz="1000" dirty="0" smtClean="0"/>
                <a:t>2. </a:t>
              </a:r>
              <a:r>
                <a:rPr lang="en-US" sz="1000" dirty="0" err="1" smtClean="0"/>
                <a:t>Masyarakat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membutuhkan</a:t>
              </a:r>
              <a:r>
                <a:rPr lang="en-US" sz="1000" dirty="0" smtClean="0"/>
                <a:t>   software system </a:t>
              </a:r>
              <a:r>
                <a:rPr lang="en-US" sz="1000" dirty="0" err="1" smtClean="0"/>
                <a:t>pakar</a:t>
              </a:r>
              <a:r>
                <a:rPr lang="en-US" sz="1000" dirty="0" smtClean="0"/>
                <a:t> </a:t>
              </a:r>
              <a:r>
                <a:rPr lang="en-US" sz="1000" dirty="0" err="1" smtClean="0"/>
                <a:t>untuk</a:t>
              </a:r>
              <a:r>
                <a:rPr lang="en-US" sz="1000" dirty="0" smtClean="0"/>
                <a:t> troubleshooting laptop.</a:t>
              </a:r>
            </a:p>
            <a:p>
              <a:pPr marL="228600" indent="-228600" algn="just"/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marL="228600" indent="-228600" algn="just"/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228600" indent="-228600" algn="just">
                <a:buFont typeface="+mj-lt"/>
                <a:buAutoNum type="alphaLcPeriod"/>
              </a:pP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004048" y="1124744"/>
            <a:ext cx="2343150" cy="1232686"/>
            <a:chOff x="4857752" y="1357298"/>
            <a:chExt cx="2343150" cy="1019107"/>
          </a:xfrm>
        </p:grpSpPr>
        <p:sp>
          <p:nvSpPr>
            <p:cNvPr id="2070" name="Rectangle 22"/>
            <p:cNvSpPr>
              <a:spLocks noChangeArrowheads="1"/>
            </p:cNvSpPr>
            <p:nvPr/>
          </p:nvSpPr>
          <p:spPr bwMode="auto">
            <a:xfrm>
              <a:off x="4857752" y="1561698"/>
              <a:ext cx="2343150" cy="8147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err="1" smtClean="0"/>
                <a:t>Aplikasi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Sistem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pakar</a:t>
              </a:r>
              <a:r>
                <a:rPr lang="en-US" sz="1200" dirty="0" smtClean="0"/>
                <a:t> troubleshooting laptop</a:t>
              </a:r>
            </a:p>
            <a:p>
              <a:pPr algn="ctr"/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r>
                <a:rPr lang="id-ID" sz="1000" dirty="0" smtClean="0">
                  <a:latin typeface="Times New Roman" pitchFamily="18" charset="0"/>
                  <a:cs typeface="Times New Roman" pitchFamily="18" charset="0"/>
                </a:rPr>
                <a:t> </a:t>
              </a:r>
              <a:endParaRPr lang="en-US" sz="1000" dirty="0" smtClean="0">
                <a:latin typeface="Times New Roman" pitchFamily="18" charset="0"/>
                <a:cs typeface="Times New Roman" pitchFamily="18" charset="0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22"/>
            <p:cNvSpPr>
              <a:spLocks noChangeArrowheads="1"/>
            </p:cNvSpPr>
            <p:nvPr/>
          </p:nvSpPr>
          <p:spPr bwMode="auto">
            <a:xfrm>
              <a:off x="4857752" y="1357298"/>
              <a:ext cx="2343150" cy="2044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Solusi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000496" y="2214554"/>
            <a:ext cx="2190745" cy="714380"/>
            <a:chOff x="2428860" y="2285992"/>
            <a:chExt cx="2905125" cy="714380"/>
          </a:xfrm>
        </p:grpSpPr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2428860" y="2571744"/>
              <a:ext cx="2905125" cy="4286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>
                <a:buFont typeface="Wingdings" pitchFamily="2" charset="2"/>
                <a:buChar char="v"/>
              </a:pPr>
              <a:r>
                <a:rPr lang="en-US" sz="1200" dirty="0" smtClean="0"/>
                <a:t>Diagram </a:t>
              </a:r>
              <a:r>
                <a:rPr lang="en-US" sz="1200" dirty="0" err="1" smtClean="0"/>
                <a:t>konteks</a:t>
              </a:r>
              <a:endParaRPr lang="en-US" sz="1200" dirty="0" smtClean="0"/>
            </a:p>
            <a:p>
              <a:pPr lvl="0">
                <a:buFont typeface="Wingdings" pitchFamily="2" charset="2"/>
                <a:buChar char="v"/>
              </a:pPr>
              <a:r>
                <a:rPr lang="en-US" sz="1200" dirty="0" smtClean="0"/>
                <a:t>Diagram </a:t>
              </a:r>
              <a:r>
                <a:rPr lang="en-US" sz="1200" dirty="0" err="1" smtClean="0"/>
                <a:t>arus</a:t>
              </a:r>
              <a:r>
                <a:rPr lang="en-US" sz="1200" dirty="0" smtClean="0"/>
                <a:t> data</a:t>
              </a:r>
              <a:endParaRPr lang="en-US" sz="1200" dirty="0"/>
            </a:p>
          </p:txBody>
        </p:sp>
        <p:sp>
          <p:nvSpPr>
            <p:cNvPr id="14" name="Rectangle 23"/>
            <p:cNvSpPr>
              <a:spLocks noChangeArrowheads="1"/>
            </p:cNvSpPr>
            <p:nvPr/>
          </p:nvSpPr>
          <p:spPr bwMode="auto">
            <a:xfrm>
              <a:off x="2428860" y="2285992"/>
              <a:ext cx="2905125" cy="285752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Analisis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Sistem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763688" y="2564904"/>
            <a:ext cx="1928826" cy="1574486"/>
            <a:chOff x="2500298" y="3714752"/>
            <a:chExt cx="1895475" cy="1309170"/>
          </a:xfrm>
        </p:grpSpPr>
        <p:sp>
          <p:nvSpPr>
            <p:cNvPr id="2072" name="Rectangle 24"/>
            <p:cNvSpPr>
              <a:spLocks noChangeArrowheads="1"/>
            </p:cNvSpPr>
            <p:nvPr/>
          </p:nvSpPr>
          <p:spPr bwMode="auto">
            <a:xfrm>
              <a:off x="2500298" y="3925022"/>
              <a:ext cx="1895475" cy="1098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171450" lvl="0" indent="-171450">
                <a:buFont typeface="Wingdings" pitchFamily="2" charset="2"/>
                <a:buChar char="v"/>
              </a:pP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Desain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Model</a:t>
              </a:r>
            </a:p>
            <a:p>
              <a:pPr marL="171450" lvl="0" indent="-171450">
                <a:buFont typeface="Wingdings" pitchFamily="2" charset="2"/>
                <a:buChar char="v"/>
              </a:pP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Desain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User Interface</a:t>
              </a:r>
            </a:p>
            <a:p>
              <a:pPr marL="357188" lvl="1" indent="-174625">
                <a:buFont typeface="Arial" pitchFamily="34" charset="0"/>
                <a:buChar char="•"/>
              </a:pP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Desain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Output</a:t>
              </a:r>
            </a:p>
            <a:p>
              <a:pPr marL="357188" lvl="1" indent="-174625">
                <a:buFont typeface="Arial" pitchFamily="34" charset="0"/>
                <a:buChar char="•"/>
              </a:pP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Desain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Input</a:t>
              </a:r>
            </a:p>
            <a:p>
              <a:pPr marL="357188" lvl="1" indent="-174625">
                <a:buFont typeface="Arial" pitchFamily="34" charset="0"/>
                <a:buChar char="•"/>
              </a:pP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Desain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Menu </a:t>
              </a: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Utama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pPr marL="180975" lvl="0" indent="-180975">
                <a:buFont typeface="Wingdings" pitchFamily="2" charset="2"/>
                <a:buChar char="v"/>
              </a:pP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Desain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Database</a:t>
              </a:r>
            </a:p>
            <a:p>
              <a:pPr marL="171450" lvl="0" indent="-171450">
                <a:buFont typeface="Wingdings" pitchFamily="2" charset="2"/>
                <a:buChar char="v"/>
              </a:pP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Desain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dirty="0" err="1">
                  <a:latin typeface="Times New Roman" pitchFamily="18" charset="0"/>
                  <a:cs typeface="Times New Roman" pitchFamily="18" charset="0"/>
                </a:rPr>
                <a:t>Teknologi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Rectangle 24"/>
            <p:cNvSpPr>
              <a:spLocks noChangeArrowheads="1"/>
            </p:cNvSpPr>
            <p:nvPr/>
          </p:nvSpPr>
          <p:spPr bwMode="auto">
            <a:xfrm>
              <a:off x="2500298" y="3714752"/>
              <a:ext cx="1895475" cy="21027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Desain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Sistem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5429256" y="3301890"/>
            <a:ext cx="2286016" cy="7700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buFont typeface="Wingdings" pitchFamily="2" charset="2"/>
              <a:buChar char="v"/>
            </a:pPr>
            <a:r>
              <a:rPr lang="en-US" sz="1100" dirty="0" smtClean="0"/>
              <a:t>PHP</a:t>
            </a:r>
          </a:p>
          <a:p>
            <a:pPr lvl="0">
              <a:buFont typeface="Wingdings" pitchFamily="2" charset="2"/>
              <a:buChar char="v"/>
            </a:pPr>
            <a:r>
              <a:rPr lang="en-US" sz="1100" dirty="0" err="1" smtClean="0"/>
              <a:t>MySql</a:t>
            </a:r>
            <a:endParaRPr lang="en-US" sz="1100" dirty="0" smtClean="0"/>
          </a:p>
          <a:p>
            <a:pPr lvl="0">
              <a:buFont typeface="Wingdings" pitchFamily="2" charset="2"/>
              <a:buChar char="v"/>
            </a:pPr>
            <a:r>
              <a:rPr lang="en-US" sz="1100" dirty="0" smtClean="0"/>
              <a:t>Dreamweaver</a:t>
            </a:r>
          </a:p>
          <a:p>
            <a:pPr lvl="0">
              <a:buFont typeface="Wingdings" pitchFamily="2" charset="2"/>
              <a:buChar char="v"/>
            </a:pPr>
            <a:r>
              <a:rPr lang="en-US" sz="1100" dirty="0" smtClean="0"/>
              <a:t>Photoshop</a:t>
            </a:r>
            <a:endParaRPr lang="en-US" sz="1100" dirty="0"/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5429256" y="2996952"/>
            <a:ext cx="2286016" cy="289172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Pembangunan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Sistem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643570" y="4221088"/>
            <a:ext cx="1571636" cy="714380"/>
            <a:chOff x="5357818" y="4714884"/>
            <a:chExt cx="1847850" cy="714380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5357818" y="4714884"/>
              <a:ext cx="1847850" cy="30479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Pengujian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Sistem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Rectangle 2"/>
            <p:cNvSpPr>
              <a:spLocks noChangeArrowheads="1"/>
            </p:cNvSpPr>
            <p:nvPr/>
          </p:nvSpPr>
          <p:spPr bwMode="auto">
            <a:xfrm>
              <a:off x="5357818" y="5000636"/>
              <a:ext cx="1847850" cy="4286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50" marR="0" lvl="1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v"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White Box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v"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Black Box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810421" y="4221088"/>
            <a:ext cx="2842527" cy="708110"/>
            <a:chOff x="2409548" y="4929198"/>
            <a:chExt cx="2171962" cy="708110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2409548" y="5208680"/>
              <a:ext cx="2152650" cy="4286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/>
                <a:t>CV. </a:t>
              </a:r>
              <a:r>
                <a:rPr lang="en-US" sz="1200" dirty="0" err="1" smtClean="0"/>
                <a:t>Juve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Komputer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dan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masyarakat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umum</a:t>
              </a:r>
              <a:endParaRPr lang="en-US" sz="1200" dirty="0"/>
            </a:p>
          </p:txBody>
        </p:sp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2428860" y="4929198"/>
              <a:ext cx="2152650" cy="28575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Imple</a:t>
              </a:r>
              <a:r>
                <a:rPr lang="en-US" sz="1400" b="1" dirty="0" err="1" smtClean="0">
                  <a:solidFill>
                    <a:schemeClr val="tx1"/>
                  </a:solidFill>
                  <a:latin typeface="Times New Roman" pitchFamily="18" charset="0"/>
                </a:rPr>
                <a:t>m</a:t>
              </a: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entasi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Sistem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635896" y="5085184"/>
            <a:ext cx="4536503" cy="1656184"/>
            <a:chOff x="4143372" y="5143512"/>
            <a:chExt cx="4127500" cy="886717"/>
          </a:xfrm>
        </p:grpSpPr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4143372" y="5330189"/>
              <a:ext cx="4127500" cy="7000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173038" lvl="0" indent="-173038">
                <a:buFont typeface="+mj-lt"/>
                <a:buAutoNum type="arabicPeriod"/>
              </a:pP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Untuk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mengetahui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cara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merekayasa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sistem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pakar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untuk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i="1" dirty="0" smtClean="0">
                  <a:latin typeface="Times New Roman" pitchFamily="18" charset="0"/>
                  <a:cs typeface="Times New Roman" pitchFamily="18" charset="0"/>
                </a:rPr>
                <a:t>troubleshooting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kerusakan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pada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laptop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atau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i="1" dirty="0" smtClean="0">
                  <a:latin typeface="Times New Roman" pitchFamily="18" charset="0"/>
                  <a:cs typeface="Times New Roman" pitchFamily="18" charset="0"/>
                </a:rPr>
                <a:t>notebook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berbasis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web.</a:t>
              </a:r>
            </a:p>
            <a:p>
              <a:pPr marL="173038" lvl="0" indent="-173038">
                <a:buFont typeface="+mj-lt"/>
                <a:buAutoNum type="arabicPeriod"/>
              </a:pP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Sistem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pakar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i="1" dirty="0" smtClean="0">
                  <a:latin typeface="Times New Roman" pitchFamily="18" charset="0"/>
                  <a:cs typeface="Times New Roman" pitchFamily="18" charset="0"/>
                </a:rPr>
                <a:t>troubleshooting 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laptop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atau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i="1" dirty="0" smtClean="0">
                  <a:latin typeface="Times New Roman" pitchFamily="18" charset="0"/>
                  <a:cs typeface="Times New Roman" pitchFamily="18" charset="0"/>
                </a:rPr>
                <a:t>notebook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berbasis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i="1" dirty="0" smtClean="0">
                  <a:latin typeface="Times New Roman" pitchFamily="18" charset="0"/>
                  <a:cs typeface="Times New Roman" pitchFamily="18" charset="0"/>
                </a:rPr>
                <a:t>website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yang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sudah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direkayasa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dapat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digunakan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pada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Juve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komputer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dan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masyarakat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umum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300" dirty="0" err="1" smtClean="0">
                  <a:latin typeface="Times New Roman" pitchFamily="18" charset="0"/>
                  <a:cs typeface="Times New Roman" pitchFamily="18" charset="0"/>
                </a:rPr>
                <a:t>penguna</a:t>
              </a:r>
              <a:r>
                <a:rPr lang="en-US" sz="1300" dirty="0" smtClean="0">
                  <a:latin typeface="Times New Roman" pitchFamily="18" charset="0"/>
                  <a:cs typeface="Times New Roman" pitchFamily="18" charset="0"/>
                </a:rPr>
                <a:t> laptop.</a:t>
              </a:r>
              <a:endParaRPr lang="en-US" sz="13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Rectangle 4"/>
            <p:cNvSpPr>
              <a:spLocks noChangeArrowheads="1"/>
            </p:cNvSpPr>
            <p:nvPr/>
          </p:nvSpPr>
          <p:spPr bwMode="auto">
            <a:xfrm>
              <a:off x="4143372" y="5143512"/>
              <a:ext cx="4127500" cy="18667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Tujuan</a:t>
              </a:r>
              <a:endPara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0" name="Freeform 39"/>
          <p:cNvSpPr/>
          <p:nvPr/>
        </p:nvSpPr>
        <p:spPr>
          <a:xfrm>
            <a:off x="2728100" y="2357430"/>
            <a:ext cx="1272395" cy="219283"/>
          </a:xfrm>
          <a:custGeom>
            <a:avLst/>
            <a:gdLst>
              <a:gd name="connsiteX0" fmla="*/ 304800 w 304800"/>
              <a:gd name="connsiteY0" fmla="*/ 0 h 696686"/>
              <a:gd name="connsiteX1" fmla="*/ 0 w 304800"/>
              <a:gd name="connsiteY1" fmla="*/ 0 h 696686"/>
              <a:gd name="connsiteX2" fmla="*/ 0 w 304800"/>
              <a:gd name="connsiteY2" fmla="*/ 696686 h 69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696686">
                <a:moveTo>
                  <a:pt x="304800" y="0"/>
                </a:moveTo>
                <a:lnTo>
                  <a:pt x="0" y="0"/>
                </a:lnTo>
                <a:lnTo>
                  <a:pt x="0" y="696686"/>
                </a:ln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3692514" y="3356992"/>
            <a:ext cx="1736742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6429388" y="3933056"/>
            <a:ext cx="1588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0800000">
            <a:off x="4643438" y="4509120"/>
            <a:ext cx="1000132" cy="158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52"/>
          <p:cNvSpPr/>
          <p:nvPr/>
        </p:nvSpPr>
        <p:spPr>
          <a:xfrm>
            <a:off x="2857487" y="4935468"/>
            <a:ext cx="778410" cy="869796"/>
          </a:xfrm>
          <a:custGeom>
            <a:avLst/>
            <a:gdLst>
              <a:gd name="connsiteX0" fmla="*/ 0 w 783772"/>
              <a:gd name="connsiteY0" fmla="*/ 0 h 522514"/>
              <a:gd name="connsiteX1" fmla="*/ 0 w 783772"/>
              <a:gd name="connsiteY1" fmla="*/ 522514 h 522514"/>
              <a:gd name="connsiteX2" fmla="*/ 783772 w 783772"/>
              <a:gd name="connsiteY2" fmla="*/ 522514 h 52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3772" h="522514">
                <a:moveTo>
                  <a:pt x="0" y="0"/>
                </a:moveTo>
                <a:lnTo>
                  <a:pt x="0" y="522514"/>
                </a:lnTo>
                <a:lnTo>
                  <a:pt x="783772" y="522514"/>
                </a:ln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ction Button: Home 53">
            <a:hlinkClick r:id="rId3" action="ppaction://hlinksldjump" highlightClick="1"/>
          </p:cNvPr>
          <p:cNvSpPr/>
          <p:nvPr/>
        </p:nvSpPr>
        <p:spPr>
          <a:xfrm>
            <a:off x="2643174" y="6357958"/>
            <a:ext cx="428628" cy="285752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572000" y="1371981"/>
            <a:ext cx="432048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545495" y="500041"/>
            <a:ext cx="524117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reeform 71"/>
          <p:cNvSpPr/>
          <p:nvPr/>
        </p:nvSpPr>
        <p:spPr>
          <a:xfrm rot="16200000" flipV="1">
            <a:off x="6192179" y="2393436"/>
            <a:ext cx="288032" cy="216022"/>
          </a:xfrm>
          <a:custGeom>
            <a:avLst/>
            <a:gdLst>
              <a:gd name="connsiteX0" fmla="*/ 304800 w 304800"/>
              <a:gd name="connsiteY0" fmla="*/ 0 h 696686"/>
              <a:gd name="connsiteX1" fmla="*/ 0 w 304800"/>
              <a:gd name="connsiteY1" fmla="*/ 0 h 696686"/>
              <a:gd name="connsiteX2" fmla="*/ 0 w 304800"/>
              <a:gd name="connsiteY2" fmla="*/ 696686 h 69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696686">
                <a:moveTo>
                  <a:pt x="304800" y="0"/>
                </a:moveTo>
                <a:lnTo>
                  <a:pt x="0" y="0"/>
                </a:lnTo>
                <a:lnTo>
                  <a:pt x="0" y="696686"/>
                </a:ln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 rot="16200000" flipV="1">
            <a:off x="7282776" y="646784"/>
            <a:ext cx="912735" cy="619248"/>
          </a:xfrm>
          <a:custGeom>
            <a:avLst/>
            <a:gdLst>
              <a:gd name="connsiteX0" fmla="*/ 304800 w 304800"/>
              <a:gd name="connsiteY0" fmla="*/ 0 h 696686"/>
              <a:gd name="connsiteX1" fmla="*/ 0 w 304800"/>
              <a:gd name="connsiteY1" fmla="*/ 0 h 696686"/>
              <a:gd name="connsiteX2" fmla="*/ 0 w 304800"/>
              <a:gd name="connsiteY2" fmla="*/ 696686 h 69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696686">
                <a:moveTo>
                  <a:pt x="304800" y="0"/>
                </a:moveTo>
                <a:lnTo>
                  <a:pt x="0" y="0"/>
                </a:lnTo>
                <a:lnTo>
                  <a:pt x="0" y="696686"/>
                </a:lnTo>
              </a:path>
            </a:pathLst>
          </a:custGeom>
          <a:ln w="3810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943760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457200"/>
            <a:ext cx="3929090" cy="838200"/>
          </a:xfrm>
        </p:spPr>
        <p:txBody>
          <a:bodyPr>
            <a:normAutofit/>
          </a:bodyPr>
          <a:lstStyle/>
          <a:p>
            <a:r>
              <a:rPr lang="en-US" sz="4000" b="1" u="sng" cap="none" dirty="0" smtClean="0"/>
              <a:t>OBJEK PENELITIAN</a:t>
            </a:r>
            <a:endParaRPr lang="en-US" sz="4000" b="1" u="sng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53946"/>
            <a:ext cx="9144000" cy="3203880"/>
          </a:xfrm>
        </p:spPr>
        <p:txBody>
          <a:bodyPr>
            <a:normAutofit/>
          </a:bodyPr>
          <a:lstStyle/>
          <a:p>
            <a:pPr algn="ctr"/>
            <a:r>
              <a:rPr lang="id-ID" sz="2800" b="1" dirty="0" smtClean="0"/>
              <a:t>SISTEM </a:t>
            </a:r>
            <a:r>
              <a:rPr lang="en-US" sz="2800" b="1" dirty="0" smtClean="0"/>
              <a:t>PAKAR </a:t>
            </a:r>
            <a:r>
              <a:rPr lang="en-US" sz="2800" b="1" i="1" dirty="0" smtClean="0"/>
              <a:t>TROUBLESHOOTING</a:t>
            </a:r>
            <a:r>
              <a:rPr lang="en-US" sz="2800" b="1" dirty="0" smtClean="0"/>
              <a:t> LAPTOP BERBASIS </a:t>
            </a:r>
            <a:r>
              <a:rPr lang="en-US" sz="2800" b="1" i="1" dirty="0" smtClean="0"/>
              <a:t>WEBSITE</a:t>
            </a:r>
            <a:r>
              <a:rPr lang="en-US" sz="2800" b="1" dirty="0" smtClean="0"/>
              <a:t> (</a:t>
            </a:r>
            <a:r>
              <a:rPr lang="en-US" sz="2800" b="1" dirty="0" err="1" smtClean="0"/>
              <a:t>Studi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Kasus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Pada</a:t>
            </a:r>
            <a:r>
              <a:rPr lang="en-US" sz="2800" b="1" dirty="0" smtClean="0"/>
              <a:t> CV. </a:t>
            </a:r>
            <a:r>
              <a:rPr lang="en-US" sz="2800" b="1" dirty="0" err="1" smtClean="0"/>
              <a:t>Juve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Komputer</a:t>
            </a:r>
            <a:r>
              <a:rPr lang="en-US" sz="2800" b="1" dirty="0" smtClean="0"/>
              <a:t>)</a:t>
            </a:r>
            <a:endParaRPr lang="en-US" sz="2800" dirty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428628" cy="28572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428628" cy="28440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4429124" y="6357958"/>
            <a:ext cx="428628" cy="285752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3680</TotalTime>
  <Words>689</Words>
  <Application>Microsoft Office PowerPoint</Application>
  <PresentationFormat>On-screen Show (4:3)</PresentationFormat>
  <Paragraphs>165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Couture</vt:lpstr>
      <vt:lpstr>Solstice</vt:lpstr>
      <vt:lpstr>Concourse</vt:lpstr>
      <vt:lpstr>Flow</vt:lpstr>
      <vt:lpstr>Slide 1</vt:lpstr>
      <vt:lpstr>Slide 2</vt:lpstr>
      <vt:lpstr>LATAR BELAKANG</vt:lpstr>
      <vt:lpstr>Slide 4</vt:lpstr>
      <vt:lpstr>RUMUSAN MASALAH</vt:lpstr>
      <vt:lpstr>MAKSUD PENELITIAN</vt:lpstr>
      <vt:lpstr>TUJUAN PENELITIAN</vt:lpstr>
      <vt:lpstr>Slide 8</vt:lpstr>
      <vt:lpstr>OBJEK PENELITIAN</vt:lpstr>
      <vt:lpstr>Slide 10</vt:lpstr>
      <vt:lpstr>Jadwal Penelitian</vt:lpstr>
      <vt:lpstr>DAFTAR PUSTAKA</vt:lpstr>
      <vt:lpstr>Slide 13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PENGARUH KOMUNIKASI YANG EFEKTIF TERHADAP KINERJA PEGAWAI DI DINAS PERHUBUNGAN INFOKOM KOTA GORONTALO</dc:title>
  <dc:creator>Computer</dc:creator>
  <cp:lastModifiedBy>arfi</cp:lastModifiedBy>
  <cp:revision>291</cp:revision>
  <dcterms:created xsi:type="dcterms:W3CDTF">2010-11-20T03:43:19Z</dcterms:created>
  <dcterms:modified xsi:type="dcterms:W3CDTF">2012-03-16T08:53:27Z</dcterms:modified>
</cp:coreProperties>
</file>